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Lst>
  <p:sldSz cy="6858000" cx="12192000"/>
  <p:notesSz cx="6858000" cy="9144000"/>
  <p:embeddedFontLst>
    <p:embeddedFont>
      <p:font typeface="Lato Light"/>
      <p:regular r:id="rId90"/>
      <p:bold r:id="rId91"/>
      <p:italic r:id="rId92"/>
      <p:boldItalic r:id="rId93"/>
    </p:embeddedFont>
    <p:embeddedFont>
      <p:font typeface="Lato Black"/>
      <p:bold r:id="rId94"/>
      <p:boldItalic r:id="rId95"/>
    </p:embeddedFont>
    <p:embeddedFont>
      <p:font typeface="Helvetica Neue"/>
      <p:regular r:id="rId96"/>
      <p:bold r:id="rId97"/>
      <p:italic r:id="rId98"/>
      <p:boldItalic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84">
          <p15:clr>
            <a:srgbClr val="A4A3A4"/>
          </p15:clr>
        </p15:guide>
        <p15:guide id="2" orient="horz" pos="2160">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2F7805-46F9-461D-8874-6DCAE42E037D}">
  <a:tblStyle styleId="{B92F7805-46F9-461D-8874-6DCAE42E037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84" orient="horz"/>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LatoBlack-boldItalic.fntdata"/><Relationship Id="rId94" Type="http://schemas.openxmlformats.org/officeDocument/2006/relationships/font" Target="fonts/LatoBlack-bold.fntdata"/><Relationship Id="rId97" Type="http://schemas.openxmlformats.org/officeDocument/2006/relationships/font" Target="fonts/HelveticaNeue-bold.fntdata"/><Relationship Id="rId96" Type="http://schemas.openxmlformats.org/officeDocument/2006/relationships/font" Target="fonts/HelveticaNeue-regular.fntdata"/><Relationship Id="rId11" Type="http://schemas.openxmlformats.org/officeDocument/2006/relationships/slide" Target="slides/slide5.xml"/><Relationship Id="rId99" Type="http://schemas.openxmlformats.org/officeDocument/2006/relationships/font" Target="fonts/HelveticaNeue-boldItalic.fntdata"/><Relationship Id="rId10" Type="http://schemas.openxmlformats.org/officeDocument/2006/relationships/slide" Target="slides/slide4.xml"/><Relationship Id="rId98" Type="http://schemas.openxmlformats.org/officeDocument/2006/relationships/font" Target="fonts/HelveticaNeue-italic.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LatoLight-bold.fntdata"/><Relationship Id="rId90" Type="http://schemas.openxmlformats.org/officeDocument/2006/relationships/font" Target="fonts/LatoLight-regular.fntdata"/><Relationship Id="rId93" Type="http://schemas.openxmlformats.org/officeDocument/2006/relationships/font" Target="fonts/LatoLight-boldItalic.fntdata"/><Relationship Id="rId92" Type="http://schemas.openxmlformats.org/officeDocument/2006/relationships/font" Target="fonts/LatoLigh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solidFill>
                  <a:schemeClr val="lt1"/>
                </a:solidFill>
                <a:latin typeface="Arial"/>
                <a:ea typeface="Arial"/>
                <a:cs typeface="Arial"/>
                <a:sym typeface="Arial"/>
              </a:rPr>
              <a:t>*Это необязательный слайд, вы можете его заполнить, если считаете нужным больше рассказать о компании</a:t>
            </a:r>
            <a:endParaRPr/>
          </a:p>
        </p:txBody>
      </p:sp>
      <p:sp>
        <p:nvSpPr>
          <p:cNvPr id="188" name="Google Shape;1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2400">
                <a:solidFill>
                  <a:schemeClr val="lt2"/>
                </a:solidFill>
                <a:latin typeface="Lato Light"/>
                <a:ea typeface="Lato Light"/>
                <a:cs typeface="Lato Light"/>
                <a:sym typeface="Lato Light"/>
              </a:rPr>
              <a:t>Напишите до 10 тезисов о проблемах, которые были в интранете или внутренних коммуникациях/ </a:t>
            </a:r>
            <a:endParaRPr sz="2400">
              <a:solidFill>
                <a:schemeClr val="lt2"/>
              </a:solidFill>
              <a:latin typeface="Lato Light"/>
              <a:ea typeface="Lato Light"/>
              <a:cs typeface="Lato Light"/>
              <a:sym typeface="Lato Light"/>
            </a:endParaRPr>
          </a:p>
          <a:p>
            <a:pPr indent="0" lvl="0" marL="0" rtl="0" algn="l">
              <a:lnSpc>
                <a:spcPct val="80000"/>
              </a:lnSpc>
              <a:spcBef>
                <a:spcPts val="0"/>
              </a:spcBef>
              <a:spcAft>
                <a:spcPts val="0"/>
              </a:spcAft>
              <a:buNone/>
            </a:pPr>
            <a:r>
              <a:rPr lang="en-US" sz="2400">
                <a:solidFill>
                  <a:schemeClr val="lt2"/>
                </a:solidFill>
                <a:latin typeface="Lato Light"/>
                <a:ea typeface="Lato Light"/>
                <a:cs typeface="Lato Light"/>
                <a:sym typeface="Lato Light"/>
              </a:rPr>
              <a:t>Describe problems in your  intranet or internal communications (no more than 10 theses)</a:t>
            </a:r>
            <a:endParaRPr/>
          </a:p>
          <a:p>
            <a:pPr indent="0" lvl="0" marL="0" rtl="0" algn="l">
              <a:spcBef>
                <a:spcPts val="0"/>
              </a:spcBef>
              <a:spcAft>
                <a:spcPts val="0"/>
              </a:spcAft>
              <a:buNone/>
            </a:pPr>
            <a:r>
              <a:t/>
            </a:r>
            <a:endParaRPr/>
          </a:p>
        </p:txBody>
      </p:sp>
      <p:sp>
        <p:nvSpPr>
          <p:cNvPr id="273" name="Google Shape;27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5" name="Google Shape;84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5" name="Google Shape;90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2" name="Google Shape;912;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9" name="Google Shape;949;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9" name="Google Shape;969;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9" name="Google Shape;989;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3" name="Google Shape;102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9" name="Google Shape;1039;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t/>
            </a:r>
            <a:endParaRPr/>
          </a:p>
          <a:p>
            <a:pPr indent="0" lvl="0" marL="0" rtl="0" algn="l">
              <a:spcBef>
                <a:spcPts val="0"/>
              </a:spcBef>
              <a:spcAft>
                <a:spcPts val="0"/>
              </a:spcAft>
              <a:buNone/>
            </a:pPr>
            <a:r>
              <a:t/>
            </a:r>
            <a:endParaRPr/>
          </a:p>
        </p:txBody>
      </p:sp>
      <p:sp>
        <p:nvSpPr>
          <p:cNvPr id="1040" name="Google Shape;1040;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 name="Google Shape;106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 name="Google Shape;1078;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5" name="Google Shape;1095;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1" name="Google Shape;1111;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BG">
  <p:cSld name="Full Image BG">
    <p:spTree>
      <p:nvGrpSpPr>
        <p:cNvPr id="15" name="Shape 15"/>
        <p:cNvGrpSpPr/>
        <p:nvPr/>
      </p:nvGrpSpPr>
      <p:grpSpPr>
        <a:xfrm>
          <a:off x="0" y="0"/>
          <a:ext cx="0" cy="0"/>
          <a:chOff x="0" y="0"/>
          <a:chExt cx="0" cy="0"/>
        </a:xfrm>
      </p:grpSpPr>
      <p:sp>
        <p:nvSpPr>
          <p:cNvPr id="16" name="Google Shape;16;p2"/>
          <p:cNvSpPr/>
          <p:nvPr>
            <p:ph idx="2" type="pic"/>
          </p:nvPr>
        </p:nvSpPr>
        <p:spPr>
          <a:xfrm>
            <a:off x="0" y="0"/>
            <a:ext cx="12192000" cy="68580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blank">
  <p:cSld name="BLANK">
    <p:spTree>
      <p:nvGrpSpPr>
        <p:cNvPr id="63" name="Shape 63"/>
        <p:cNvGrpSpPr/>
        <p:nvPr/>
      </p:nvGrpSpPr>
      <p:grpSpPr>
        <a:xfrm>
          <a:off x="0" y="0"/>
          <a:ext cx="0" cy="0"/>
          <a:chOff x="0" y="0"/>
          <a:chExt cx="0" cy="0"/>
        </a:xfrm>
      </p:grpSpPr>
      <p:sp>
        <p:nvSpPr>
          <p:cNvPr id="64" name="Google Shape;6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7" name="Google Shape;67;p11"/>
          <p:cNvGrpSpPr/>
          <p:nvPr/>
        </p:nvGrpSpPr>
        <p:grpSpPr>
          <a:xfrm>
            <a:off x="0" y="-1"/>
            <a:ext cx="12192000" cy="6858001"/>
            <a:chOff x="0" y="-1"/>
            <a:chExt cx="12192000" cy="6858001"/>
          </a:xfrm>
        </p:grpSpPr>
        <p:sp>
          <p:nvSpPr>
            <p:cNvPr id="68" name="Google Shape;68;p11"/>
            <p:cNvSpPr/>
            <p:nvPr/>
          </p:nvSpPr>
          <p:spPr>
            <a:xfrm>
              <a:off x="0" y="0"/>
              <a:ext cx="12192000" cy="6858000"/>
            </a:xfrm>
            <a:prstGeom prst="rect">
              <a:avLst/>
            </a:prstGeom>
            <a:solidFill>
              <a:srgbClr val="69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Изображение выглядит как объект, легкий, движение, часы&#10;&#10;Автоматически созданное описание" id="69" name="Google Shape;69;p11"/>
            <p:cNvPicPr preferRelativeResize="0"/>
            <p:nvPr/>
          </p:nvPicPr>
          <p:blipFill rotWithShape="1">
            <a:blip r:embed="rId2">
              <a:alphaModFix amt="4000"/>
            </a:blip>
            <a:srcRect b="0" l="3700" r="6602" t="10303"/>
            <a:stretch/>
          </p:blipFill>
          <p:spPr>
            <a:xfrm>
              <a:off x="0" y="-1"/>
              <a:ext cx="12192000" cy="6858001"/>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ивайдер">
  <p:cSld name="дивайдер">
    <p:spTree>
      <p:nvGrpSpPr>
        <p:cNvPr id="71" name="Shape 71"/>
        <p:cNvGrpSpPr/>
        <p:nvPr/>
      </p:nvGrpSpPr>
      <p:grpSpPr>
        <a:xfrm>
          <a:off x="0" y="0"/>
          <a:ext cx="0" cy="0"/>
          <a:chOff x="0" y="0"/>
          <a:chExt cx="0" cy="0"/>
        </a:xfrm>
      </p:grpSpPr>
      <p:sp>
        <p:nvSpPr>
          <p:cNvPr id="72" name="Google Shape;7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ptop 02">
  <p:cSld name="1_Laptop 02">
    <p:spTree>
      <p:nvGrpSpPr>
        <p:cNvPr id="76" name="Shape 76"/>
        <p:cNvGrpSpPr/>
        <p:nvPr/>
      </p:nvGrpSpPr>
      <p:grpSpPr>
        <a:xfrm>
          <a:off x="0" y="0"/>
          <a:ext cx="0" cy="0"/>
          <a:chOff x="0" y="0"/>
          <a:chExt cx="0" cy="0"/>
        </a:xfrm>
      </p:grpSpPr>
      <p:sp>
        <p:nvSpPr>
          <p:cNvPr id="77" name="Google Shape;77;p14"/>
          <p:cNvSpPr/>
          <p:nvPr>
            <p:ph idx="2" type="pic"/>
          </p:nvPr>
        </p:nvSpPr>
        <p:spPr>
          <a:xfrm>
            <a:off x="3829975" y="1592441"/>
            <a:ext cx="4501831" cy="3353985"/>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Horizontal">
  <p:cSld name="Tablet Horizontal">
    <p:spTree>
      <p:nvGrpSpPr>
        <p:cNvPr id="78" name="Shape 78"/>
        <p:cNvGrpSpPr/>
        <p:nvPr/>
      </p:nvGrpSpPr>
      <p:grpSpPr>
        <a:xfrm>
          <a:off x="0" y="0"/>
          <a:ext cx="0" cy="0"/>
          <a:chOff x="0" y="0"/>
          <a:chExt cx="0" cy="0"/>
        </a:xfrm>
      </p:grpSpPr>
      <p:sp>
        <p:nvSpPr>
          <p:cNvPr id="79" name="Google Shape;79;p15"/>
          <p:cNvSpPr/>
          <p:nvPr>
            <p:ph idx="2" type="pic"/>
          </p:nvPr>
        </p:nvSpPr>
        <p:spPr>
          <a:xfrm>
            <a:off x="3979370" y="2813511"/>
            <a:ext cx="4179946" cy="3114171"/>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ig Image Placeholder">
  <p:cSld name="19_Big Image Placeholder">
    <p:spTree>
      <p:nvGrpSpPr>
        <p:cNvPr id="80" name="Shape 80"/>
        <p:cNvGrpSpPr/>
        <p:nvPr/>
      </p:nvGrpSpPr>
      <p:grpSpPr>
        <a:xfrm>
          <a:off x="0" y="0"/>
          <a:ext cx="0" cy="0"/>
          <a:chOff x="0" y="0"/>
          <a:chExt cx="0" cy="0"/>
        </a:xfrm>
      </p:grpSpPr>
      <p:sp>
        <p:nvSpPr>
          <p:cNvPr id="81" name="Google Shape;81;p16"/>
          <p:cNvSpPr/>
          <p:nvPr>
            <p:ph idx="2" type="pic"/>
          </p:nvPr>
        </p:nvSpPr>
        <p:spPr>
          <a:xfrm>
            <a:off x="4993084" y="2015485"/>
            <a:ext cx="2159907" cy="383028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Laptop 02">
  <p:cSld name="3_Laptop 02">
    <p:spTree>
      <p:nvGrpSpPr>
        <p:cNvPr id="82" name="Shape 82"/>
        <p:cNvGrpSpPr/>
        <p:nvPr/>
      </p:nvGrpSpPr>
      <p:grpSpPr>
        <a:xfrm>
          <a:off x="0" y="0"/>
          <a:ext cx="0" cy="0"/>
          <a:chOff x="0" y="0"/>
          <a:chExt cx="0" cy="0"/>
        </a:xfrm>
      </p:grpSpPr>
      <p:sp>
        <p:nvSpPr>
          <p:cNvPr id="83" name="Google Shape;83;p17"/>
          <p:cNvSpPr/>
          <p:nvPr>
            <p:ph idx="2" type="pic"/>
          </p:nvPr>
        </p:nvSpPr>
        <p:spPr>
          <a:xfrm>
            <a:off x="975307" y="1776865"/>
            <a:ext cx="3096519" cy="4178857"/>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ptop 02">
  <p:cSld name="2_Laptop 02">
    <p:spTree>
      <p:nvGrpSpPr>
        <p:cNvPr id="84" name="Shape 84"/>
        <p:cNvGrpSpPr/>
        <p:nvPr/>
      </p:nvGrpSpPr>
      <p:grpSpPr>
        <a:xfrm>
          <a:off x="0" y="0"/>
          <a:ext cx="0" cy="0"/>
          <a:chOff x="0" y="0"/>
          <a:chExt cx="0" cy="0"/>
        </a:xfrm>
      </p:grpSpPr>
      <p:sp>
        <p:nvSpPr>
          <p:cNvPr id="85" name="Google Shape;85;p18"/>
          <p:cNvSpPr/>
          <p:nvPr>
            <p:ph idx="2" type="pic"/>
          </p:nvPr>
        </p:nvSpPr>
        <p:spPr>
          <a:xfrm>
            <a:off x="1406047" y="2160217"/>
            <a:ext cx="4533615" cy="281895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out Title">
  <p:cSld name="Whitout Title">
    <p:spTree>
      <p:nvGrpSpPr>
        <p:cNvPr id="86" name="Shape 8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ividual of the Team">
  <p:cSld name="Individual of the Team">
    <p:spTree>
      <p:nvGrpSpPr>
        <p:cNvPr id="17" name="Shape 17"/>
        <p:cNvGrpSpPr/>
        <p:nvPr/>
      </p:nvGrpSpPr>
      <p:grpSpPr>
        <a:xfrm>
          <a:off x="0" y="0"/>
          <a:ext cx="0" cy="0"/>
          <a:chOff x="0" y="0"/>
          <a:chExt cx="0" cy="0"/>
        </a:xfrm>
      </p:grpSpPr>
      <p:pic>
        <p:nvPicPr>
          <p:cNvPr descr="Изображение выглядит как объект, легкий, движение, часы&#10;&#10;Автоматически созданное описание" id="18" name="Google Shape;18;p3"/>
          <p:cNvPicPr preferRelativeResize="0"/>
          <p:nvPr/>
        </p:nvPicPr>
        <p:blipFill rotWithShape="1">
          <a:blip r:embed="rId2">
            <a:alphaModFix amt="2000"/>
          </a:blip>
          <a:srcRect b="0" l="3700" r="6602" t="10303"/>
          <a:stretch/>
        </p:blipFill>
        <p:spPr>
          <a:xfrm>
            <a:off x="0" y="-22860"/>
            <a:ext cx="12192000" cy="6858001"/>
          </a:xfrm>
          <a:prstGeom prst="rect">
            <a:avLst/>
          </a:prstGeom>
          <a:noFill/>
          <a:ln>
            <a:noFill/>
          </a:ln>
        </p:spPr>
      </p:pic>
      <p:sp>
        <p:nvSpPr>
          <p:cNvPr id="19" name="Google Shape;19;p3"/>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rgbClr val="595959"/>
              </a:buClr>
              <a:buSzPts val="2400"/>
              <a:buNone/>
              <a:defRPr b="1" sz="2400">
                <a:solidFill>
                  <a:srgbClr val="595959"/>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Изображение выглядит как монитор, стол, бумага, сидит&#10;&#10;Автоматически созданное описание" id="20" name="Google Shape;20;p3"/>
          <p:cNvPicPr preferRelativeResize="0"/>
          <p:nvPr/>
        </p:nvPicPr>
        <p:blipFill rotWithShape="1">
          <a:blip r:embed="rId3">
            <a:alphaModFix/>
          </a:blip>
          <a:srcRect b="0" l="0" r="0" t="0"/>
          <a:stretch/>
        </p:blipFill>
        <p:spPr>
          <a:xfrm>
            <a:off x="11264734" y="6121122"/>
            <a:ext cx="470933" cy="457807"/>
          </a:xfrm>
          <a:prstGeom prst="rect">
            <a:avLst/>
          </a:prstGeom>
          <a:noFill/>
          <a:ln>
            <a:noFill/>
          </a:ln>
        </p:spPr>
      </p:pic>
    </p:spTree>
  </p:cSld>
  <p:clrMapOvr>
    <a:masterClrMapping/>
  </p:clrMapOvr>
  <p:extLst>
    <p:ext uri="{DCECCB84-F9BA-43D5-87BE-67443E8EF086}">
      <p15:sldGuideLst>
        <p15:guide id="1" pos="461">
          <p15:clr>
            <a:srgbClr val="FBAE40"/>
          </p15:clr>
        </p15:guide>
        <p15:guide id="2" orient="horz" pos="3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Full Image">
    <p:bg>
      <p:bgPr>
        <a:solidFill>
          <a:schemeClr val="l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ig Image Placeholder">
  <p:cSld name="9_Big Image Placeholder">
    <p:spTree>
      <p:nvGrpSpPr>
        <p:cNvPr id="22" name="Shape 22"/>
        <p:cNvGrpSpPr/>
        <p:nvPr/>
      </p:nvGrpSpPr>
      <p:grpSpPr>
        <a:xfrm>
          <a:off x="0" y="0"/>
          <a:ext cx="0" cy="0"/>
          <a:chOff x="0" y="0"/>
          <a:chExt cx="0" cy="0"/>
        </a:xfrm>
      </p:grpSpPr>
      <p:pic>
        <p:nvPicPr>
          <p:cNvPr descr="Изображение выглядит как объект, легкий, движение, часы&#10;&#10;Автоматически созданное описание" id="23" name="Google Shape;23;p5"/>
          <p:cNvPicPr preferRelativeResize="0"/>
          <p:nvPr/>
        </p:nvPicPr>
        <p:blipFill rotWithShape="1">
          <a:blip r:embed="rId2">
            <a:alphaModFix amt="2000"/>
          </a:blip>
          <a:srcRect b="0" l="3700" r="6602" t="10303"/>
          <a:stretch/>
        </p:blipFill>
        <p:spPr>
          <a:xfrm>
            <a:off x="11430" y="-22860"/>
            <a:ext cx="12192000" cy="6858001"/>
          </a:xfrm>
          <a:prstGeom prst="rect">
            <a:avLst/>
          </a:prstGeom>
          <a:noFill/>
          <a:ln>
            <a:noFill/>
          </a:ln>
        </p:spPr>
      </p:pic>
      <p:sp>
        <p:nvSpPr>
          <p:cNvPr id="24" name="Google Shape;24;p5"/>
          <p:cNvSpPr/>
          <p:nvPr>
            <p:ph idx="2" type="pic"/>
          </p:nvPr>
        </p:nvSpPr>
        <p:spPr>
          <a:xfrm>
            <a:off x="770932" y="1498600"/>
            <a:ext cx="2586934" cy="4292600"/>
          </a:xfrm>
          <a:prstGeom prst="rect">
            <a:avLst/>
          </a:prstGeom>
          <a:noFill/>
          <a:ln>
            <a:noFill/>
          </a:ln>
        </p:spPr>
      </p:sp>
      <p:sp>
        <p:nvSpPr>
          <p:cNvPr id="25" name="Google Shape;25;p5"/>
          <p:cNvSpPr/>
          <p:nvPr>
            <p:ph idx="3" type="pic"/>
          </p:nvPr>
        </p:nvSpPr>
        <p:spPr>
          <a:xfrm>
            <a:off x="3460511" y="1498600"/>
            <a:ext cx="2586934" cy="4292600"/>
          </a:xfrm>
          <a:prstGeom prst="rect">
            <a:avLst/>
          </a:prstGeom>
          <a:noFill/>
          <a:ln>
            <a:noFill/>
          </a:ln>
        </p:spPr>
      </p:sp>
      <p:sp>
        <p:nvSpPr>
          <p:cNvPr id="26" name="Google Shape;26;p5"/>
          <p:cNvSpPr/>
          <p:nvPr>
            <p:ph idx="4" type="pic"/>
          </p:nvPr>
        </p:nvSpPr>
        <p:spPr>
          <a:xfrm>
            <a:off x="6152495" y="1498600"/>
            <a:ext cx="2586934" cy="4292600"/>
          </a:xfrm>
          <a:prstGeom prst="rect">
            <a:avLst/>
          </a:prstGeom>
          <a:noFill/>
          <a:ln>
            <a:noFill/>
          </a:ln>
        </p:spPr>
      </p:sp>
      <p:sp>
        <p:nvSpPr>
          <p:cNvPr id="27" name="Google Shape;27;p5"/>
          <p:cNvSpPr/>
          <p:nvPr>
            <p:ph idx="5" type="pic"/>
          </p:nvPr>
        </p:nvSpPr>
        <p:spPr>
          <a:xfrm>
            <a:off x="8842074" y="1498600"/>
            <a:ext cx="2586934" cy="4292600"/>
          </a:xfrm>
          <a:prstGeom prst="rect">
            <a:avLst/>
          </a:prstGeom>
          <a:noFill/>
          <a:ln>
            <a:noFill/>
          </a:ln>
        </p:spPr>
      </p:sp>
      <p:sp>
        <p:nvSpPr>
          <p:cNvPr id="28" name="Google Shape;28;p5"/>
          <p:cNvSpPr txBox="1"/>
          <p:nvPr>
            <p:ph idx="1" type="body"/>
          </p:nvPr>
        </p:nvSpPr>
        <p:spPr>
          <a:xfrm>
            <a:off x="635318" y="240348"/>
            <a:ext cx="6880225" cy="4460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400"/>
              <a:buNone/>
              <a:defRPr b="1" sz="2400">
                <a:solidFill>
                  <a:srgbClr val="595959"/>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ig Image Placeholder">
  <p:cSld name="10_Big Image Placeholder">
    <p:spTree>
      <p:nvGrpSpPr>
        <p:cNvPr id="29" name="Shape 29"/>
        <p:cNvGrpSpPr/>
        <p:nvPr/>
      </p:nvGrpSpPr>
      <p:grpSpPr>
        <a:xfrm>
          <a:off x="0" y="0"/>
          <a:ext cx="0" cy="0"/>
          <a:chOff x="0" y="0"/>
          <a:chExt cx="0" cy="0"/>
        </a:xfrm>
      </p:grpSpPr>
      <p:pic>
        <p:nvPicPr>
          <p:cNvPr descr="Изображение выглядит как объект, легкий, движение, часы&#10;&#10;Автоматически созданное описание" id="30" name="Google Shape;30;p6"/>
          <p:cNvPicPr preferRelativeResize="0"/>
          <p:nvPr/>
        </p:nvPicPr>
        <p:blipFill rotWithShape="1">
          <a:blip r:embed="rId2">
            <a:alphaModFix amt="2000"/>
          </a:blip>
          <a:srcRect b="0" l="3700" r="6602" t="10303"/>
          <a:stretch/>
        </p:blipFill>
        <p:spPr>
          <a:xfrm>
            <a:off x="11430" y="-22860"/>
            <a:ext cx="12192000" cy="6858001"/>
          </a:xfrm>
          <a:prstGeom prst="rect">
            <a:avLst/>
          </a:prstGeom>
          <a:noFill/>
          <a:ln>
            <a:noFill/>
          </a:ln>
        </p:spPr>
      </p:pic>
      <p:sp>
        <p:nvSpPr>
          <p:cNvPr id="31" name="Google Shape;31;p6"/>
          <p:cNvSpPr/>
          <p:nvPr>
            <p:ph idx="2" type="pic"/>
          </p:nvPr>
        </p:nvSpPr>
        <p:spPr>
          <a:xfrm>
            <a:off x="772478" y="1155700"/>
            <a:ext cx="1124902" cy="1288279"/>
          </a:xfrm>
          <a:prstGeom prst="rect">
            <a:avLst/>
          </a:prstGeom>
          <a:noFill/>
          <a:ln>
            <a:noFill/>
          </a:ln>
        </p:spPr>
      </p:sp>
      <p:sp>
        <p:nvSpPr>
          <p:cNvPr id="32" name="Google Shape;32;p6"/>
          <p:cNvSpPr txBox="1"/>
          <p:nvPr>
            <p:ph idx="1" type="body"/>
          </p:nvPr>
        </p:nvSpPr>
        <p:spPr>
          <a:xfrm>
            <a:off x="635318" y="240348"/>
            <a:ext cx="6880225" cy="4460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400"/>
              <a:buNone/>
              <a:defRPr b="1" sz="2400">
                <a:solidFill>
                  <a:srgbClr val="595959"/>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3" type="body"/>
          </p:nvPr>
        </p:nvSpPr>
        <p:spPr>
          <a:xfrm>
            <a:off x="2098993" y="1155700"/>
            <a:ext cx="294544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4" type="body"/>
          </p:nvPr>
        </p:nvSpPr>
        <p:spPr>
          <a:xfrm>
            <a:off x="2098993" y="1627624"/>
            <a:ext cx="203485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6"/>
          <p:cNvSpPr/>
          <p:nvPr>
            <p:ph idx="5" type="pic"/>
          </p:nvPr>
        </p:nvSpPr>
        <p:spPr>
          <a:xfrm>
            <a:off x="6370638" y="1130799"/>
            <a:ext cx="1124902" cy="1288279"/>
          </a:xfrm>
          <a:prstGeom prst="rect">
            <a:avLst/>
          </a:prstGeom>
          <a:noFill/>
          <a:ln>
            <a:noFill/>
          </a:ln>
        </p:spPr>
      </p:sp>
      <p:sp>
        <p:nvSpPr>
          <p:cNvPr id="36" name="Google Shape;36;p6"/>
          <p:cNvSpPr txBox="1"/>
          <p:nvPr>
            <p:ph idx="6" type="body"/>
          </p:nvPr>
        </p:nvSpPr>
        <p:spPr>
          <a:xfrm>
            <a:off x="7697153" y="1130799"/>
            <a:ext cx="294544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7" type="body"/>
          </p:nvPr>
        </p:nvSpPr>
        <p:spPr>
          <a:xfrm>
            <a:off x="7697153" y="1602723"/>
            <a:ext cx="203485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p:nvPr>
            <p:ph idx="8" type="pic"/>
          </p:nvPr>
        </p:nvSpPr>
        <p:spPr>
          <a:xfrm>
            <a:off x="772478" y="2702560"/>
            <a:ext cx="1124902" cy="1288279"/>
          </a:xfrm>
          <a:prstGeom prst="rect">
            <a:avLst/>
          </a:prstGeom>
          <a:noFill/>
          <a:ln>
            <a:noFill/>
          </a:ln>
        </p:spPr>
      </p:sp>
      <p:sp>
        <p:nvSpPr>
          <p:cNvPr id="39" name="Google Shape;39;p6"/>
          <p:cNvSpPr txBox="1"/>
          <p:nvPr>
            <p:ph idx="9" type="body"/>
          </p:nvPr>
        </p:nvSpPr>
        <p:spPr>
          <a:xfrm>
            <a:off x="2098993" y="2702560"/>
            <a:ext cx="294544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13" type="body"/>
          </p:nvPr>
        </p:nvSpPr>
        <p:spPr>
          <a:xfrm>
            <a:off x="2098993" y="3174484"/>
            <a:ext cx="203485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p:nvPr>
            <p:ph idx="14" type="pic"/>
          </p:nvPr>
        </p:nvSpPr>
        <p:spPr>
          <a:xfrm>
            <a:off x="6370638" y="2677659"/>
            <a:ext cx="1124902" cy="1288279"/>
          </a:xfrm>
          <a:prstGeom prst="rect">
            <a:avLst/>
          </a:prstGeom>
          <a:noFill/>
          <a:ln>
            <a:noFill/>
          </a:ln>
        </p:spPr>
      </p:sp>
      <p:sp>
        <p:nvSpPr>
          <p:cNvPr id="42" name="Google Shape;42;p6"/>
          <p:cNvSpPr txBox="1"/>
          <p:nvPr>
            <p:ph idx="15" type="body"/>
          </p:nvPr>
        </p:nvSpPr>
        <p:spPr>
          <a:xfrm>
            <a:off x="7697153" y="2677659"/>
            <a:ext cx="294544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6" type="body"/>
          </p:nvPr>
        </p:nvSpPr>
        <p:spPr>
          <a:xfrm>
            <a:off x="7697153" y="3149583"/>
            <a:ext cx="203485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p:nvPr>
            <p:ph idx="17" type="pic"/>
          </p:nvPr>
        </p:nvSpPr>
        <p:spPr>
          <a:xfrm>
            <a:off x="772478" y="4279900"/>
            <a:ext cx="1124902" cy="1288279"/>
          </a:xfrm>
          <a:prstGeom prst="rect">
            <a:avLst/>
          </a:prstGeom>
          <a:noFill/>
          <a:ln>
            <a:noFill/>
          </a:ln>
        </p:spPr>
      </p:sp>
      <p:sp>
        <p:nvSpPr>
          <p:cNvPr id="45" name="Google Shape;45;p6"/>
          <p:cNvSpPr txBox="1"/>
          <p:nvPr>
            <p:ph idx="18" type="body"/>
          </p:nvPr>
        </p:nvSpPr>
        <p:spPr>
          <a:xfrm>
            <a:off x="2098993" y="4279900"/>
            <a:ext cx="294544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9" type="body"/>
          </p:nvPr>
        </p:nvSpPr>
        <p:spPr>
          <a:xfrm>
            <a:off x="2098993" y="4751824"/>
            <a:ext cx="203485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p:nvPr>
            <p:ph idx="20" type="pic"/>
          </p:nvPr>
        </p:nvSpPr>
        <p:spPr>
          <a:xfrm>
            <a:off x="6370638" y="4254999"/>
            <a:ext cx="1124902" cy="1288279"/>
          </a:xfrm>
          <a:prstGeom prst="rect">
            <a:avLst/>
          </a:prstGeom>
          <a:noFill/>
          <a:ln>
            <a:noFill/>
          </a:ln>
        </p:spPr>
      </p:sp>
      <p:sp>
        <p:nvSpPr>
          <p:cNvPr id="48" name="Google Shape;48;p6"/>
          <p:cNvSpPr txBox="1"/>
          <p:nvPr>
            <p:ph idx="21" type="body"/>
          </p:nvPr>
        </p:nvSpPr>
        <p:spPr>
          <a:xfrm>
            <a:off x="7697153" y="4254999"/>
            <a:ext cx="294544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22" type="body"/>
          </p:nvPr>
        </p:nvSpPr>
        <p:spPr>
          <a:xfrm>
            <a:off x="7697153" y="4726923"/>
            <a:ext cx="2034857" cy="3873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Изображение выглядит как монитор, стол, бумага, сидит&#10;&#10;Автоматически созданное описание" id="50" name="Google Shape;50;p6"/>
          <p:cNvPicPr preferRelativeResize="0"/>
          <p:nvPr/>
        </p:nvPicPr>
        <p:blipFill rotWithShape="1">
          <a:blip r:embed="rId3">
            <a:alphaModFix/>
          </a:blip>
          <a:srcRect b="0" l="0" r="0" t="0"/>
          <a:stretch/>
        </p:blipFill>
        <p:spPr>
          <a:xfrm>
            <a:off x="11264734" y="6121122"/>
            <a:ext cx="470933" cy="45780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dividual of the Team">
  <p:cSld name="1_Individual of the Team">
    <p:spTree>
      <p:nvGrpSpPr>
        <p:cNvPr id="51" name="Shape 51"/>
        <p:cNvGrpSpPr/>
        <p:nvPr/>
      </p:nvGrpSpPr>
      <p:grpSpPr>
        <a:xfrm>
          <a:off x="0" y="0"/>
          <a:ext cx="0" cy="0"/>
          <a:chOff x="0" y="0"/>
          <a:chExt cx="0" cy="0"/>
        </a:xfrm>
      </p:grpSpPr>
      <p:pic>
        <p:nvPicPr>
          <p:cNvPr descr="Изображение выглядит как объект, легкий, движение, часы&#10;&#10;Автоматически созданное описание" id="52" name="Google Shape;52;p7"/>
          <p:cNvPicPr preferRelativeResize="0"/>
          <p:nvPr/>
        </p:nvPicPr>
        <p:blipFill rotWithShape="1">
          <a:blip r:embed="rId2">
            <a:alphaModFix amt="2000"/>
          </a:blip>
          <a:srcRect b="0" l="3700" r="6602" t="10303"/>
          <a:stretch/>
        </p:blipFill>
        <p:spPr>
          <a:xfrm>
            <a:off x="0" y="-22860"/>
            <a:ext cx="12192000" cy="6858001"/>
          </a:xfrm>
          <a:prstGeom prst="rect">
            <a:avLst/>
          </a:prstGeom>
          <a:noFill/>
          <a:ln>
            <a:noFill/>
          </a:ln>
        </p:spPr>
      </p:pic>
      <p:sp>
        <p:nvSpPr>
          <p:cNvPr id="53" name="Google Shape;53;p7"/>
          <p:cNvSpPr/>
          <p:nvPr>
            <p:ph idx="2" type="pic"/>
          </p:nvPr>
        </p:nvSpPr>
        <p:spPr>
          <a:xfrm>
            <a:off x="1087536" y="1600200"/>
            <a:ext cx="3165944" cy="3165944"/>
          </a:xfrm>
          <a:prstGeom prst="ellipse">
            <a:avLst/>
          </a:prstGeom>
          <a:noFill/>
          <a:ln>
            <a:noFill/>
          </a:ln>
        </p:spPr>
      </p:sp>
      <p:sp>
        <p:nvSpPr>
          <p:cNvPr id="54" name="Google Shape;54;p7"/>
          <p:cNvSpPr txBox="1"/>
          <p:nvPr>
            <p:ph idx="1" type="body"/>
          </p:nvPr>
        </p:nvSpPr>
        <p:spPr>
          <a:xfrm>
            <a:off x="650875" y="296863"/>
            <a:ext cx="7886700" cy="65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solidFill>
                  <a:srgbClr val="3F3F3F"/>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
  <p:cSld name="Слайд">
    <p:spTree>
      <p:nvGrpSpPr>
        <p:cNvPr id="55" name="Shape 55"/>
        <p:cNvGrpSpPr/>
        <p:nvPr/>
      </p:nvGrpSpPr>
      <p:grpSpPr>
        <a:xfrm>
          <a:off x="0" y="0"/>
          <a:ext cx="0" cy="0"/>
          <a:chOff x="0" y="0"/>
          <a:chExt cx="0" cy="0"/>
        </a:xfrm>
      </p:grpSpPr>
      <p:pic>
        <p:nvPicPr>
          <p:cNvPr descr="Изображение выглядит как объект, легкий, движение, часы&#10;&#10;Автоматически созданное описание" id="56" name="Google Shape;56;p8"/>
          <p:cNvPicPr preferRelativeResize="0"/>
          <p:nvPr/>
        </p:nvPicPr>
        <p:blipFill rotWithShape="1">
          <a:blip r:embed="rId2">
            <a:alphaModFix amt="2000"/>
          </a:blip>
          <a:srcRect b="0" l="3700" r="6602" t="10303"/>
          <a:stretch/>
        </p:blipFill>
        <p:spPr>
          <a:xfrm>
            <a:off x="-11430" y="0"/>
            <a:ext cx="12192000" cy="6858001"/>
          </a:xfrm>
          <a:prstGeom prst="rect">
            <a:avLst/>
          </a:prstGeom>
          <a:noFill/>
          <a:ln>
            <a:noFill/>
          </a:ln>
        </p:spPr>
      </p:pic>
      <p:pic>
        <p:nvPicPr>
          <p:cNvPr id="57" name="Google Shape;57;p8"/>
          <p:cNvPicPr preferRelativeResize="0"/>
          <p:nvPr/>
        </p:nvPicPr>
        <p:blipFill rotWithShape="1">
          <a:blip r:embed="rId3">
            <a:alphaModFix/>
          </a:blip>
          <a:srcRect b="0" l="0" r="0" t="0"/>
          <a:stretch/>
        </p:blipFill>
        <p:spPr>
          <a:xfrm>
            <a:off x="10033672" y="759741"/>
            <a:ext cx="1307855" cy="42586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Слайд">
  <p:cSld name="1_Слайд">
    <p:spTree>
      <p:nvGrpSpPr>
        <p:cNvPr id="58" name="Shape 58"/>
        <p:cNvGrpSpPr/>
        <p:nvPr/>
      </p:nvGrpSpPr>
      <p:grpSpPr>
        <a:xfrm>
          <a:off x="0" y="0"/>
          <a:ext cx="0" cy="0"/>
          <a:chOff x="0" y="0"/>
          <a:chExt cx="0" cy="0"/>
        </a:xfrm>
      </p:grpSpPr>
      <p:pic>
        <p:nvPicPr>
          <p:cNvPr descr="Изображение выглядит как объект, легкий, движение, часы&#10;&#10;Автоматически созданное описание" id="59" name="Google Shape;59;p9"/>
          <p:cNvPicPr preferRelativeResize="0"/>
          <p:nvPr/>
        </p:nvPicPr>
        <p:blipFill rotWithShape="1">
          <a:blip r:embed="rId2">
            <a:alphaModFix amt="2000"/>
          </a:blip>
          <a:srcRect b="0" l="3700" r="6602" t="10303"/>
          <a:stretch/>
        </p:blipFill>
        <p:spPr>
          <a:xfrm>
            <a:off x="0" y="-1"/>
            <a:ext cx="12192000" cy="6858001"/>
          </a:xfrm>
          <a:prstGeom prst="rect">
            <a:avLst/>
          </a:prstGeom>
          <a:noFill/>
          <a:ln>
            <a:noFill/>
          </a:ln>
        </p:spPr>
      </p:pic>
      <p:pic>
        <p:nvPicPr>
          <p:cNvPr id="60" name="Google Shape;60;p9"/>
          <p:cNvPicPr preferRelativeResize="0"/>
          <p:nvPr/>
        </p:nvPicPr>
        <p:blipFill rotWithShape="1">
          <a:blip r:embed="rId3">
            <a:alphaModFix/>
          </a:blip>
          <a:srcRect b="750" l="0" r="75206" t="0"/>
          <a:stretch/>
        </p:blipFill>
        <p:spPr>
          <a:xfrm>
            <a:off x="11279147" y="6025424"/>
            <a:ext cx="324273" cy="4226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Слайд без лого">
  <p:cSld name="1_Слайд без лого">
    <p:spTree>
      <p:nvGrpSpPr>
        <p:cNvPr id="61" name="Shape 61"/>
        <p:cNvGrpSpPr/>
        <p:nvPr/>
      </p:nvGrpSpPr>
      <p:grpSpPr>
        <a:xfrm>
          <a:off x="0" y="0"/>
          <a:ext cx="0" cy="0"/>
          <a:chOff x="0" y="0"/>
          <a:chExt cx="0" cy="0"/>
        </a:xfrm>
      </p:grpSpPr>
      <p:pic>
        <p:nvPicPr>
          <p:cNvPr descr="Изображение выглядит как объект, легкий, движение, часы&#10;&#10;Автоматически созданное описание" id="62" name="Google Shape;62;p10"/>
          <p:cNvPicPr preferRelativeResize="0"/>
          <p:nvPr/>
        </p:nvPicPr>
        <p:blipFill rotWithShape="1">
          <a:blip r:embed="rId2">
            <a:alphaModFix amt="2000"/>
          </a:blip>
          <a:srcRect b="0" l="3700" r="6602" t="10303"/>
          <a:stretch/>
        </p:blipFill>
        <p:spPr>
          <a:xfrm>
            <a:off x="0" y="-1"/>
            <a:ext cx="12192000" cy="68580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awards.rivelty.ru/"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awards.rivelty.ru/rules" TargetMode="External"/><Relationship Id="rId4" Type="http://schemas.openxmlformats.org/officeDocument/2006/relationships/hyperlink" Target="http://awards.rivelty.ru/" TargetMode="External"/><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awards@rivelty.r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8.png"/><Relationship Id="rId4" Type="http://schemas.openxmlformats.org/officeDocument/2006/relationships/hyperlink" Target="https://www.facebook.com/RIawards" TargetMode="External"/><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jpg"/><Relationship Id="rId8"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Изображение выглядит как цветок&#10;&#10;Автоматически созданное описание" id="91" name="Google Shape;91;p20">
            <a:hlinkClick r:id="rId3"/>
          </p:cNvPr>
          <p:cNvPicPr preferRelativeResize="0"/>
          <p:nvPr>
            <p:ph idx="2" type="pic"/>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29"/>
          <p:cNvGrpSpPr/>
          <p:nvPr/>
        </p:nvGrpSpPr>
        <p:grpSpPr>
          <a:xfrm>
            <a:off x="857666" y="1940822"/>
            <a:ext cx="3201322" cy="597479"/>
            <a:chOff x="2160518" y="9910119"/>
            <a:chExt cx="6405145" cy="1194957"/>
          </a:xfrm>
        </p:grpSpPr>
        <p:sp>
          <p:nvSpPr>
            <p:cNvPr id="191" name="Google Shape;191;p29"/>
            <p:cNvSpPr/>
            <p:nvPr/>
          </p:nvSpPr>
          <p:spPr>
            <a:xfrm flipH="1">
              <a:off x="2160518" y="9933503"/>
              <a:ext cx="1171728" cy="1171573"/>
            </a:xfrm>
            <a:prstGeom prst="ellipse">
              <a:avLst/>
            </a:prstGeom>
            <a:solidFill>
              <a:srgbClr val="0E7D6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p:txBody>
        </p:sp>
        <p:sp>
          <p:nvSpPr>
            <p:cNvPr id="192" name="Google Shape;192;p29"/>
            <p:cNvSpPr txBox="1"/>
            <p:nvPr/>
          </p:nvSpPr>
          <p:spPr>
            <a:xfrm>
              <a:off x="3641958" y="9910119"/>
              <a:ext cx="4847476" cy="55996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Факт 1/Fact 1</a:t>
              </a:r>
              <a:endParaRPr sz="1600">
                <a:solidFill>
                  <a:schemeClr val="dk1"/>
                </a:solidFill>
                <a:latin typeface="Helvetica Neue"/>
                <a:ea typeface="Helvetica Neue"/>
                <a:cs typeface="Helvetica Neue"/>
                <a:sym typeface="Helvetica Neue"/>
              </a:endParaRPr>
            </a:p>
          </p:txBody>
        </p:sp>
        <p:sp>
          <p:nvSpPr>
            <p:cNvPr id="193" name="Google Shape;193;p29"/>
            <p:cNvSpPr/>
            <p:nvPr/>
          </p:nvSpPr>
          <p:spPr>
            <a:xfrm>
              <a:off x="3466890" y="10427263"/>
              <a:ext cx="5098773" cy="598590"/>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en-US" sz="1000">
                  <a:solidFill>
                    <a:schemeClr val="dk1"/>
                  </a:solidFill>
                  <a:latin typeface="Helvetica Neue"/>
                  <a:ea typeface="Helvetica Neue"/>
                  <a:cs typeface="Helvetica Neue"/>
                  <a:sym typeface="Helvetica Neue"/>
                </a:rPr>
                <a:t>Описание/Description</a:t>
              </a:r>
              <a:endParaRPr/>
            </a:p>
          </p:txBody>
        </p:sp>
      </p:grpSp>
      <p:grpSp>
        <p:nvGrpSpPr>
          <p:cNvPr id="194" name="Google Shape;194;p29"/>
          <p:cNvGrpSpPr/>
          <p:nvPr/>
        </p:nvGrpSpPr>
        <p:grpSpPr>
          <a:xfrm>
            <a:off x="857666" y="2897564"/>
            <a:ext cx="3200884" cy="816338"/>
            <a:chOff x="8683148" y="9854841"/>
            <a:chExt cx="6404268" cy="1632676"/>
          </a:xfrm>
        </p:grpSpPr>
        <p:sp>
          <p:nvSpPr>
            <p:cNvPr id="195" name="Google Shape;195;p29"/>
            <p:cNvSpPr txBox="1"/>
            <p:nvPr/>
          </p:nvSpPr>
          <p:spPr>
            <a:xfrm>
              <a:off x="10174185" y="9880583"/>
              <a:ext cx="4847475" cy="55996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Факт 2/Fact 2</a:t>
              </a:r>
              <a:endParaRPr sz="1600">
                <a:solidFill>
                  <a:schemeClr val="dk1"/>
                </a:solidFill>
                <a:latin typeface="Helvetica Neue"/>
                <a:ea typeface="Helvetica Neue"/>
                <a:cs typeface="Helvetica Neue"/>
                <a:sym typeface="Helvetica Neue"/>
              </a:endParaRPr>
            </a:p>
          </p:txBody>
        </p:sp>
        <p:sp>
          <p:nvSpPr>
            <p:cNvPr id="196" name="Google Shape;196;p29"/>
            <p:cNvSpPr/>
            <p:nvPr/>
          </p:nvSpPr>
          <p:spPr>
            <a:xfrm flipH="1">
              <a:off x="8683148" y="9854841"/>
              <a:ext cx="1171727" cy="1171573"/>
            </a:xfrm>
            <a:prstGeom prst="ellipse">
              <a:avLst/>
            </a:prstGeom>
            <a:solidFill>
              <a:srgbClr val="CB024E"/>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p:txBody>
        </p:sp>
        <p:sp>
          <p:nvSpPr>
            <p:cNvPr id="197" name="Google Shape;197;p29"/>
            <p:cNvSpPr/>
            <p:nvPr/>
          </p:nvSpPr>
          <p:spPr>
            <a:xfrm>
              <a:off x="9988644" y="10427263"/>
              <a:ext cx="5098772" cy="1060253"/>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en-US" sz="1000">
                  <a:solidFill>
                    <a:schemeClr val="dk1"/>
                  </a:solidFill>
                  <a:latin typeface="Helvetica Neue"/>
                  <a:ea typeface="Helvetica Neue"/>
                  <a:cs typeface="Helvetica Neue"/>
                  <a:sym typeface="Helvetica Neue"/>
                </a:rPr>
                <a:t>Описание/Description</a:t>
              </a:r>
              <a:endParaRPr/>
            </a:p>
            <a:p>
              <a:pPr indent="0" lvl="0" marL="0" marR="0" rtl="0" algn="l">
                <a:lnSpc>
                  <a:spcPct val="150000"/>
                </a:lnSpc>
                <a:spcBef>
                  <a:spcPts val="0"/>
                </a:spcBef>
                <a:spcAft>
                  <a:spcPts val="0"/>
                </a:spcAft>
                <a:buNone/>
              </a:pPr>
              <a:r>
                <a:t/>
              </a:r>
              <a:endParaRPr sz="1000">
                <a:solidFill>
                  <a:schemeClr val="dk1"/>
                </a:solidFill>
                <a:latin typeface="Helvetica Neue"/>
                <a:ea typeface="Helvetica Neue"/>
                <a:cs typeface="Helvetica Neue"/>
                <a:sym typeface="Helvetica Neue"/>
              </a:endParaRPr>
            </a:p>
          </p:txBody>
        </p:sp>
      </p:grpSp>
      <p:grpSp>
        <p:nvGrpSpPr>
          <p:cNvPr id="198" name="Google Shape;198;p29"/>
          <p:cNvGrpSpPr/>
          <p:nvPr/>
        </p:nvGrpSpPr>
        <p:grpSpPr>
          <a:xfrm>
            <a:off x="857666" y="3872703"/>
            <a:ext cx="3196488" cy="599544"/>
            <a:chOff x="15279364" y="9828726"/>
            <a:chExt cx="6395474" cy="1199086"/>
          </a:xfrm>
        </p:grpSpPr>
        <p:sp>
          <p:nvSpPr>
            <p:cNvPr id="199" name="Google Shape;199;p29"/>
            <p:cNvSpPr txBox="1"/>
            <p:nvPr/>
          </p:nvSpPr>
          <p:spPr>
            <a:xfrm>
              <a:off x="16758302" y="9880584"/>
              <a:ext cx="4847475" cy="55996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Факт 3/Fact 3</a:t>
              </a:r>
              <a:endParaRPr sz="1600">
                <a:solidFill>
                  <a:schemeClr val="dk1"/>
                </a:solidFill>
                <a:latin typeface="Helvetica Neue"/>
                <a:ea typeface="Helvetica Neue"/>
                <a:cs typeface="Helvetica Neue"/>
                <a:sym typeface="Helvetica Neue"/>
              </a:endParaRPr>
            </a:p>
          </p:txBody>
        </p:sp>
        <p:sp>
          <p:nvSpPr>
            <p:cNvPr id="200" name="Google Shape;200;p29"/>
            <p:cNvSpPr/>
            <p:nvPr/>
          </p:nvSpPr>
          <p:spPr>
            <a:xfrm flipH="1">
              <a:off x="15279364" y="9828726"/>
              <a:ext cx="1171728" cy="1171572"/>
            </a:xfrm>
            <a:prstGeom prst="ellipse">
              <a:avLst/>
            </a:prstGeom>
            <a:solidFill>
              <a:srgbClr val="4002D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p:txBody>
        </p:sp>
        <p:sp>
          <p:nvSpPr>
            <p:cNvPr id="201" name="Google Shape;201;p29"/>
            <p:cNvSpPr/>
            <p:nvPr/>
          </p:nvSpPr>
          <p:spPr>
            <a:xfrm>
              <a:off x="16576064" y="10429222"/>
              <a:ext cx="5098774" cy="598590"/>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en-US" sz="1000">
                  <a:solidFill>
                    <a:schemeClr val="dk1"/>
                  </a:solidFill>
                  <a:latin typeface="Helvetica Neue"/>
                  <a:ea typeface="Helvetica Neue"/>
                  <a:cs typeface="Helvetica Neue"/>
                  <a:sym typeface="Helvetica Neue"/>
                </a:rPr>
                <a:t>Описание/Description</a:t>
              </a:r>
              <a:endParaRPr/>
            </a:p>
          </p:txBody>
        </p:sp>
      </p:grpSp>
      <p:grpSp>
        <p:nvGrpSpPr>
          <p:cNvPr id="202" name="Google Shape;202;p29"/>
          <p:cNvGrpSpPr/>
          <p:nvPr/>
        </p:nvGrpSpPr>
        <p:grpSpPr>
          <a:xfrm>
            <a:off x="857666" y="4825091"/>
            <a:ext cx="3196488" cy="609373"/>
            <a:chOff x="15279364" y="9809068"/>
            <a:chExt cx="6395474" cy="1218744"/>
          </a:xfrm>
        </p:grpSpPr>
        <p:sp>
          <p:nvSpPr>
            <p:cNvPr id="203" name="Google Shape;203;p29"/>
            <p:cNvSpPr txBox="1"/>
            <p:nvPr/>
          </p:nvSpPr>
          <p:spPr>
            <a:xfrm>
              <a:off x="16758302" y="9880584"/>
              <a:ext cx="4847475" cy="55996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Факт 4/Fact 4</a:t>
              </a:r>
              <a:endParaRPr sz="1600">
                <a:solidFill>
                  <a:schemeClr val="dk1"/>
                </a:solidFill>
                <a:latin typeface="Helvetica Neue"/>
                <a:ea typeface="Helvetica Neue"/>
                <a:cs typeface="Helvetica Neue"/>
                <a:sym typeface="Helvetica Neue"/>
              </a:endParaRPr>
            </a:p>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 </a:t>
              </a:r>
              <a:endParaRPr/>
            </a:p>
          </p:txBody>
        </p:sp>
        <p:sp>
          <p:nvSpPr>
            <p:cNvPr id="204" name="Google Shape;204;p29"/>
            <p:cNvSpPr/>
            <p:nvPr/>
          </p:nvSpPr>
          <p:spPr>
            <a:xfrm flipH="1">
              <a:off x="15279364" y="9809068"/>
              <a:ext cx="1171728" cy="1171572"/>
            </a:xfrm>
            <a:prstGeom prst="ellipse">
              <a:avLst/>
            </a:prstGeom>
            <a:solidFill>
              <a:srgbClr val="04D71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p:txBody>
        </p:sp>
        <p:sp>
          <p:nvSpPr>
            <p:cNvPr id="205" name="Google Shape;205;p29"/>
            <p:cNvSpPr/>
            <p:nvPr/>
          </p:nvSpPr>
          <p:spPr>
            <a:xfrm>
              <a:off x="16576064" y="10429222"/>
              <a:ext cx="5098774" cy="598590"/>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en-US" sz="1000">
                  <a:solidFill>
                    <a:schemeClr val="dk1"/>
                  </a:solidFill>
                  <a:latin typeface="Helvetica Neue"/>
                  <a:ea typeface="Helvetica Neue"/>
                  <a:cs typeface="Helvetica Neue"/>
                  <a:sym typeface="Helvetica Neue"/>
                </a:rPr>
                <a:t>Описание/Description</a:t>
              </a:r>
              <a:endParaRPr/>
            </a:p>
          </p:txBody>
        </p:sp>
      </p:grpSp>
      <p:sp>
        <p:nvSpPr>
          <p:cNvPr id="206" name="Google Shape;206;p29"/>
          <p:cNvSpPr txBox="1"/>
          <p:nvPr/>
        </p:nvSpPr>
        <p:spPr>
          <a:xfrm>
            <a:off x="712026" y="841635"/>
            <a:ext cx="8918862" cy="460191"/>
          </a:xfrm>
          <a:prstGeom prst="rect">
            <a:avLst/>
          </a:prstGeom>
          <a:solidFill>
            <a:srgbClr val="D8D8D8"/>
          </a:solidFill>
          <a:ln>
            <a:noFill/>
          </a:ln>
        </p:spPr>
        <p:txBody>
          <a:bodyPr anchorCtr="0" anchor="ctr" bIns="22850" lIns="45700" spcFirstLastPara="1" rIns="45700" wrap="square" tIns="22850">
            <a:spAutoFit/>
          </a:bodyPr>
          <a:lstStyle/>
          <a:p>
            <a:pPr indent="0" lvl="0" marL="0" marR="0" rtl="0" algn="l">
              <a:lnSpc>
                <a:spcPct val="115000"/>
              </a:lnSpc>
              <a:spcBef>
                <a:spcPts val="0"/>
              </a:spcBef>
              <a:spcAft>
                <a:spcPts val="0"/>
              </a:spcAft>
              <a:buClr>
                <a:schemeClr val="dk1"/>
              </a:buClr>
              <a:buSzPts val="1200"/>
              <a:buFont typeface="Helvetica Neue"/>
              <a:buNone/>
            </a:pPr>
            <a:r>
              <a:rPr lang="en-US" sz="1200">
                <a:solidFill>
                  <a:schemeClr val="dk1"/>
                </a:solidFill>
                <a:latin typeface="Helvetica Neue"/>
                <a:ea typeface="Helvetica Neue"/>
                <a:cs typeface="Helvetica Neue"/>
                <a:sym typeface="Helvetica Neue"/>
              </a:rPr>
              <a:t>Напишите несколько фактов о вашей компании для погружения членов жюри в контекст (необязательный слайд) </a:t>
            </a:r>
            <a:r>
              <a:rPr b="1" lang="en-US" sz="1200">
                <a:solidFill>
                  <a:schemeClr val="dk1"/>
                </a:solidFill>
                <a:latin typeface="Helvetica Neue"/>
                <a:ea typeface="Helvetica Neue"/>
                <a:cs typeface="Helvetica Neue"/>
                <a:sym typeface="Helvetica Neue"/>
              </a:rPr>
              <a:t>/ </a:t>
            </a:r>
            <a:endParaRPr/>
          </a:p>
          <a:p>
            <a:pPr indent="0" lvl="0" marL="0" marR="0" rtl="0" algn="l">
              <a:lnSpc>
                <a:spcPct val="115000"/>
              </a:lnSpc>
              <a:spcBef>
                <a:spcPts val="0"/>
              </a:spcBef>
              <a:spcAft>
                <a:spcPts val="0"/>
              </a:spcAft>
              <a:buClr>
                <a:schemeClr val="dk1"/>
              </a:buClr>
              <a:buSzPts val="1200"/>
              <a:buFont typeface="Helvetica Neue"/>
              <a:buNone/>
            </a:pPr>
            <a:r>
              <a:rPr lang="en-US" sz="1200">
                <a:solidFill>
                  <a:schemeClr val="dk1"/>
                </a:solidFill>
                <a:latin typeface="Helvetica Neue"/>
                <a:ea typeface="Helvetica Neue"/>
                <a:cs typeface="Helvetica Neue"/>
                <a:sym typeface="Helvetica Neue"/>
              </a:rPr>
              <a:t>Few facts about your company</a:t>
            </a:r>
            <a:endParaRPr/>
          </a:p>
        </p:txBody>
      </p:sp>
      <p:sp>
        <p:nvSpPr>
          <p:cNvPr id="207" name="Google Shape;207;p29"/>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595959"/>
              </a:buClr>
              <a:buSzPct val="100000"/>
              <a:buNone/>
            </a:pPr>
            <a:r>
              <a:rPr lang="en-US"/>
              <a:t>Факты о компании / Facts about Company (*optional)</a:t>
            </a:r>
            <a:endParaRPr/>
          </a:p>
        </p:txBody>
      </p:sp>
      <p:grpSp>
        <p:nvGrpSpPr>
          <p:cNvPr id="208" name="Google Shape;208;p29"/>
          <p:cNvGrpSpPr/>
          <p:nvPr/>
        </p:nvGrpSpPr>
        <p:grpSpPr>
          <a:xfrm>
            <a:off x="6496466" y="1930191"/>
            <a:ext cx="3201322" cy="597479"/>
            <a:chOff x="2160518" y="9910119"/>
            <a:chExt cx="6405145" cy="1194957"/>
          </a:xfrm>
        </p:grpSpPr>
        <p:sp>
          <p:nvSpPr>
            <p:cNvPr id="209" name="Google Shape;209;p29"/>
            <p:cNvSpPr/>
            <p:nvPr/>
          </p:nvSpPr>
          <p:spPr>
            <a:xfrm flipH="1">
              <a:off x="2160518" y="9933503"/>
              <a:ext cx="1171728" cy="1171573"/>
            </a:xfrm>
            <a:prstGeom prst="ellipse">
              <a:avLst/>
            </a:prstGeom>
            <a:solidFill>
              <a:srgbClr val="0E7D6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p:txBody>
        </p:sp>
        <p:sp>
          <p:nvSpPr>
            <p:cNvPr id="210" name="Google Shape;210;p29"/>
            <p:cNvSpPr txBox="1"/>
            <p:nvPr/>
          </p:nvSpPr>
          <p:spPr>
            <a:xfrm>
              <a:off x="3641958" y="9910119"/>
              <a:ext cx="4847476" cy="55996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Факт 5/Fact 5</a:t>
              </a:r>
              <a:endParaRPr sz="1600">
                <a:solidFill>
                  <a:schemeClr val="dk1"/>
                </a:solidFill>
                <a:latin typeface="Helvetica Neue"/>
                <a:ea typeface="Helvetica Neue"/>
                <a:cs typeface="Helvetica Neue"/>
                <a:sym typeface="Helvetica Neue"/>
              </a:endParaRPr>
            </a:p>
          </p:txBody>
        </p:sp>
        <p:sp>
          <p:nvSpPr>
            <p:cNvPr id="211" name="Google Shape;211;p29"/>
            <p:cNvSpPr/>
            <p:nvPr/>
          </p:nvSpPr>
          <p:spPr>
            <a:xfrm>
              <a:off x="3466890" y="10427263"/>
              <a:ext cx="5098773" cy="598590"/>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en-US" sz="1000">
                  <a:solidFill>
                    <a:schemeClr val="dk1"/>
                  </a:solidFill>
                  <a:latin typeface="Helvetica Neue"/>
                  <a:ea typeface="Helvetica Neue"/>
                  <a:cs typeface="Helvetica Neue"/>
                  <a:sym typeface="Helvetica Neue"/>
                </a:rPr>
                <a:t>Описание/Description</a:t>
              </a:r>
              <a:endParaRPr/>
            </a:p>
          </p:txBody>
        </p:sp>
      </p:grpSp>
      <p:grpSp>
        <p:nvGrpSpPr>
          <p:cNvPr id="212" name="Google Shape;212;p29"/>
          <p:cNvGrpSpPr/>
          <p:nvPr/>
        </p:nvGrpSpPr>
        <p:grpSpPr>
          <a:xfrm>
            <a:off x="6496466" y="2891837"/>
            <a:ext cx="3200884" cy="803467"/>
            <a:chOff x="8683148" y="9880583"/>
            <a:chExt cx="6404268" cy="1606933"/>
          </a:xfrm>
        </p:grpSpPr>
        <p:sp>
          <p:nvSpPr>
            <p:cNvPr id="213" name="Google Shape;213;p29"/>
            <p:cNvSpPr txBox="1"/>
            <p:nvPr/>
          </p:nvSpPr>
          <p:spPr>
            <a:xfrm>
              <a:off x="10174185" y="9880583"/>
              <a:ext cx="4847475" cy="55996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Факт 6/Fact 6</a:t>
              </a:r>
              <a:endParaRPr sz="1600">
                <a:solidFill>
                  <a:schemeClr val="dk1"/>
                </a:solidFill>
                <a:latin typeface="Helvetica Neue"/>
                <a:ea typeface="Helvetica Neue"/>
                <a:cs typeface="Helvetica Neue"/>
                <a:sym typeface="Helvetica Neue"/>
              </a:endParaRPr>
            </a:p>
          </p:txBody>
        </p:sp>
        <p:sp>
          <p:nvSpPr>
            <p:cNvPr id="214" name="Google Shape;214;p29"/>
            <p:cNvSpPr/>
            <p:nvPr/>
          </p:nvSpPr>
          <p:spPr>
            <a:xfrm flipH="1">
              <a:off x="8683148" y="9933503"/>
              <a:ext cx="1171727" cy="1171573"/>
            </a:xfrm>
            <a:prstGeom prst="ellipse">
              <a:avLst/>
            </a:prstGeom>
            <a:solidFill>
              <a:srgbClr val="CB024E"/>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p:txBody>
        </p:sp>
        <p:sp>
          <p:nvSpPr>
            <p:cNvPr id="215" name="Google Shape;215;p29"/>
            <p:cNvSpPr/>
            <p:nvPr/>
          </p:nvSpPr>
          <p:spPr>
            <a:xfrm>
              <a:off x="9988644" y="10427263"/>
              <a:ext cx="5098772" cy="1060253"/>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en-US" sz="1000">
                  <a:solidFill>
                    <a:schemeClr val="dk1"/>
                  </a:solidFill>
                  <a:latin typeface="Helvetica Neue"/>
                  <a:ea typeface="Helvetica Neue"/>
                  <a:cs typeface="Helvetica Neue"/>
                  <a:sym typeface="Helvetica Neue"/>
                </a:rPr>
                <a:t>Описание/Description</a:t>
              </a:r>
              <a:endParaRPr/>
            </a:p>
            <a:p>
              <a:pPr indent="0" lvl="0" marL="0" marR="0" rtl="0" algn="l">
                <a:lnSpc>
                  <a:spcPct val="150000"/>
                </a:lnSpc>
                <a:spcBef>
                  <a:spcPts val="0"/>
                </a:spcBef>
                <a:spcAft>
                  <a:spcPts val="0"/>
                </a:spcAft>
                <a:buNone/>
              </a:pPr>
              <a:r>
                <a:t/>
              </a:r>
              <a:endParaRPr sz="1000">
                <a:solidFill>
                  <a:schemeClr val="dk1"/>
                </a:solidFill>
                <a:latin typeface="Helvetica Neue"/>
                <a:ea typeface="Helvetica Neue"/>
                <a:cs typeface="Helvetica Neue"/>
                <a:sym typeface="Helvetica Neue"/>
              </a:endParaRPr>
            </a:p>
          </p:txBody>
        </p:sp>
      </p:grpSp>
      <p:grpSp>
        <p:nvGrpSpPr>
          <p:cNvPr id="216" name="Google Shape;216;p29"/>
          <p:cNvGrpSpPr/>
          <p:nvPr/>
        </p:nvGrpSpPr>
        <p:grpSpPr>
          <a:xfrm>
            <a:off x="6496466" y="3840698"/>
            <a:ext cx="3196488" cy="599191"/>
            <a:chOff x="15279364" y="9880584"/>
            <a:chExt cx="6395474" cy="1198381"/>
          </a:xfrm>
        </p:grpSpPr>
        <p:sp>
          <p:nvSpPr>
            <p:cNvPr id="217" name="Google Shape;217;p29"/>
            <p:cNvSpPr txBox="1"/>
            <p:nvPr/>
          </p:nvSpPr>
          <p:spPr>
            <a:xfrm>
              <a:off x="16758302" y="9880584"/>
              <a:ext cx="4847475" cy="55996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Факт 7/Fact 7</a:t>
              </a:r>
              <a:endParaRPr sz="1600">
                <a:solidFill>
                  <a:schemeClr val="dk1"/>
                </a:solidFill>
                <a:latin typeface="Helvetica Neue"/>
                <a:ea typeface="Helvetica Neue"/>
                <a:cs typeface="Helvetica Neue"/>
                <a:sym typeface="Helvetica Neue"/>
              </a:endParaRPr>
            </a:p>
          </p:txBody>
        </p:sp>
        <p:sp>
          <p:nvSpPr>
            <p:cNvPr id="218" name="Google Shape;218;p29"/>
            <p:cNvSpPr/>
            <p:nvPr/>
          </p:nvSpPr>
          <p:spPr>
            <a:xfrm flipH="1">
              <a:off x="15279364" y="9907392"/>
              <a:ext cx="1171728" cy="1171573"/>
            </a:xfrm>
            <a:prstGeom prst="ellipse">
              <a:avLst/>
            </a:prstGeom>
            <a:solidFill>
              <a:srgbClr val="4002D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p:txBody>
        </p:sp>
        <p:sp>
          <p:nvSpPr>
            <p:cNvPr id="219" name="Google Shape;219;p29"/>
            <p:cNvSpPr/>
            <p:nvPr/>
          </p:nvSpPr>
          <p:spPr>
            <a:xfrm>
              <a:off x="16576064" y="10429222"/>
              <a:ext cx="5098774" cy="598590"/>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en-US" sz="1000">
                  <a:solidFill>
                    <a:schemeClr val="dk1"/>
                  </a:solidFill>
                  <a:latin typeface="Helvetica Neue"/>
                  <a:ea typeface="Helvetica Neue"/>
                  <a:cs typeface="Helvetica Neue"/>
                  <a:sym typeface="Helvetica Neue"/>
                </a:rPr>
                <a:t>Описание/Description</a:t>
              </a:r>
              <a:endParaRPr/>
            </a:p>
          </p:txBody>
        </p:sp>
      </p:grpSp>
      <p:grpSp>
        <p:nvGrpSpPr>
          <p:cNvPr id="220" name="Google Shape;220;p29"/>
          <p:cNvGrpSpPr/>
          <p:nvPr/>
        </p:nvGrpSpPr>
        <p:grpSpPr>
          <a:xfrm>
            <a:off x="6496466" y="4835979"/>
            <a:ext cx="3196488" cy="585787"/>
            <a:chOff x="15279364" y="9868058"/>
            <a:chExt cx="6395474" cy="1171573"/>
          </a:xfrm>
        </p:grpSpPr>
        <p:sp>
          <p:nvSpPr>
            <p:cNvPr id="221" name="Google Shape;221;p29"/>
            <p:cNvSpPr txBox="1"/>
            <p:nvPr/>
          </p:nvSpPr>
          <p:spPr>
            <a:xfrm>
              <a:off x="16758302" y="9880584"/>
              <a:ext cx="4847475" cy="55996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Факт 8/Fact 8 </a:t>
              </a:r>
              <a:endParaRPr sz="1600">
                <a:solidFill>
                  <a:schemeClr val="dk1"/>
                </a:solidFill>
                <a:latin typeface="Helvetica Neue"/>
                <a:ea typeface="Helvetica Neue"/>
                <a:cs typeface="Helvetica Neue"/>
                <a:sym typeface="Helvetica Neue"/>
              </a:endParaRPr>
            </a:p>
            <a:p>
              <a:pPr indent="0" lvl="0" marL="0" marR="0" rtl="0" algn="l">
                <a:lnSpc>
                  <a:spcPct val="125000"/>
                </a:lnSpc>
                <a:spcBef>
                  <a:spcPts val="0"/>
                </a:spcBef>
                <a:spcAft>
                  <a:spcPts val="0"/>
                </a:spcAft>
                <a:buClr>
                  <a:schemeClr val="dk1"/>
                </a:buClr>
                <a:buSzPts val="1600"/>
                <a:buFont typeface="Arial"/>
                <a:buNone/>
              </a:pPr>
              <a:r>
                <a:rPr lang="en-US" sz="1600">
                  <a:solidFill>
                    <a:schemeClr val="dk1"/>
                  </a:solidFill>
                  <a:latin typeface="Helvetica Neue"/>
                  <a:ea typeface="Helvetica Neue"/>
                  <a:cs typeface="Helvetica Neue"/>
                  <a:sym typeface="Helvetica Neue"/>
                </a:rPr>
                <a:t> </a:t>
              </a:r>
              <a:endParaRPr/>
            </a:p>
          </p:txBody>
        </p:sp>
        <p:sp>
          <p:nvSpPr>
            <p:cNvPr id="222" name="Google Shape;222;p29"/>
            <p:cNvSpPr/>
            <p:nvPr/>
          </p:nvSpPr>
          <p:spPr>
            <a:xfrm flipH="1">
              <a:off x="15279364" y="9868058"/>
              <a:ext cx="1171728" cy="1171573"/>
            </a:xfrm>
            <a:prstGeom prst="ellipse">
              <a:avLst/>
            </a:prstGeom>
            <a:solidFill>
              <a:srgbClr val="04D71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dk1"/>
                </a:solidFill>
                <a:latin typeface="Helvetica Neue"/>
                <a:ea typeface="Helvetica Neue"/>
                <a:cs typeface="Helvetica Neue"/>
                <a:sym typeface="Helvetica Neue"/>
              </a:endParaRPr>
            </a:p>
          </p:txBody>
        </p:sp>
        <p:sp>
          <p:nvSpPr>
            <p:cNvPr id="223" name="Google Shape;223;p29"/>
            <p:cNvSpPr/>
            <p:nvPr/>
          </p:nvSpPr>
          <p:spPr>
            <a:xfrm>
              <a:off x="16576064" y="10429222"/>
              <a:ext cx="5098774" cy="598590"/>
            </a:xfrm>
            <a:prstGeom prst="rect">
              <a:avLst/>
            </a:prstGeom>
            <a:noFill/>
            <a:ln>
              <a:noFill/>
            </a:ln>
          </p:spPr>
          <p:txBody>
            <a:bodyPr anchorCtr="0" anchor="t" bIns="45700" lIns="91400" spcFirstLastPara="1" rIns="91400" wrap="square" tIns="45700">
              <a:noAutofit/>
            </a:bodyPr>
            <a:lstStyle/>
            <a:p>
              <a:pPr indent="0" lvl="0" marL="0" marR="0" rtl="0" algn="l">
                <a:lnSpc>
                  <a:spcPct val="150000"/>
                </a:lnSpc>
                <a:spcBef>
                  <a:spcPts val="0"/>
                </a:spcBef>
                <a:spcAft>
                  <a:spcPts val="0"/>
                </a:spcAft>
                <a:buNone/>
              </a:pPr>
              <a:r>
                <a:rPr lang="en-US" sz="1000">
                  <a:solidFill>
                    <a:schemeClr val="dk1"/>
                  </a:solidFill>
                  <a:latin typeface="Helvetica Neue"/>
                  <a:ea typeface="Helvetica Neue"/>
                  <a:cs typeface="Helvetica Neue"/>
                  <a:sym typeface="Helvetica Neue"/>
                </a:rPr>
                <a:t>Описание/Description</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229" name="Google Shape;229;p30"/>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30000"/>
              </a:lnSpc>
              <a:spcBef>
                <a:spcPts val="0"/>
              </a:spcBef>
              <a:spcAft>
                <a:spcPts val="0"/>
              </a:spcAft>
              <a:buClr>
                <a:srgbClr val="595959"/>
              </a:buClr>
              <a:buSzPct val="100000"/>
              <a:buNone/>
            </a:pPr>
            <a:r>
              <a:rPr lang="en-US"/>
              <a:t>Больше информации о компании/</a:t>
            </a:r>
            <a:endParaRPr/>
          </a:p>
          <a:p>
            <a:pPr indent="0" lvl="0" marL="0" rtl="0" algn="l">
              <a:lnSpc>
                <a:spcPct val="130000"/>
              </a:lnSpc>
              <a:spcBef>
                <a:spcPts val="0"/>
              </a:spcBef>
              <a:spcAft>
                <a:spcPts val="0"/>
              </a:spcAft>
              <a:buClr>
                <a:srgbClr val="595959"/>
              </a:buClr>
              <a:buSzPct val="100000"/>
              <a:buNone/>
            </a:pPr>
            <a:r>
              <a:rPr lang="en-US"/>
              <a:t>More information about the company</a:t>
            </a:r>
            <a:endParaRPr/>
          </a:p>
        </p:txBody>
      </p:sp>
      <p:sp>
        <p:nvSpPr>
          <p:cNvPr id="230" name="Google Shape;230;p30"/>
          <p:cNvSpPr txBox="1"/>
          <p:nvPr/>
        </p:nvSpPr>
        <p:spPr>
          <a:xfrm>
            <a:off x="741908" y="1211282"/>
            <a:ext cx="9649001" cy="335733"/>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772319" y="4956350"/>
            <a:ext cx="2586260" cy="888100"/>
          </a:xfrm>
          <a:prstGeom prst="rect">
            <a:avLst/>
          </a:prstGeom>
          <a:solidFill>
            <a:srgbClr val="0E7D6F">
              <a:alpha val="8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236" name="Google Shape;236;p31"/>
          <p:cNvSpPr txBox="1"/>
          <p:nvPr/>
        </p:nvSpPr>
        <p:spPr>
          <a:xfrm>
            <a:off x="868622" y="5251653"/>
            <a:ext cx="2287003" cy="2646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Helvetica Neue"/>
                <a:ea typeface="Helvetica Neue"/>
                <a:cs typeface="Helvetica Neue"/>
                <a:sym typeface="Helvetica Neue"/>
              </a:rPr>
              <a:t>Описание/Description</a:t>
            </a:r>
            <a:endParaRPr/>
          </a:p>
        </p:txBody>
      </p:sp>
      <p:sp>
        <p:nvSpPr>
          <p:cNvPr id="237" name="Google Shape;237;p31"/>
          <p:cNvSpPr txBox="1"/>
          <p:nvPr/>
        </p:nvSpPr>
        <p:spPr>
          <a:xfrm>
            <a:off x="800542" y="4994450"/>
            <a:ext cx="2558037" cy="5847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Название/Title</a:t>
            </a:r>
            <a:br>
              <a:rPr lang="en-US" sz="1600">
                <a:solidFill>
                  <a:schemeClr val="lt1"/>
                </a:solidFill>
                <a:latin typeface="Helvetica Neue"/>
                <a:ea typeface="Helvetica Neue"/>
                <a:cs typeface="Helvetica Neue"/>
                <a:sym typeface="Helvetica Neue"/>
              </a:rPr>
            </a:br>
            <a:endParaRPr sz="1600">
              <a:solidFill>
                <a:schemeClr val="lt1"/>
              </a:solidFill>
              <a:latin typeface="Helvetica Neue"/>
              <a:ea typeface="Helvetica Neue"/>
              <a:cs typeface="Helvetica Neue"/>
              <a:sym typeface="Helvetica Neue"/>
            </a:endParaRPr>
          </a:p>
        </p:txBody>
      </p:sp>
      <p:sp>
        <p:nvSpPr>
          <p:cNvPr id="238" name="Google Shape;238;p31"/>
          <p:cNvSpPr/>
          <p:nvPr/>
        </p:nvSpPr>
        <p:spPr>
          <a:xfrm>
            <a:off x="3461198" y="4956350"/>
            <a:ext cx="2586260" cy="888100"/>
          </a:xfrm>
          <a:prstGeom prst="rect">
            <a:avLst/>
          </a:prstGeom>
          <a:solidFill>
            <a:srgbClr val="CB024E">
              <a:alpha val="8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239" name="Google Shape;239;p31"/>
          <p:cNvSpPr txBox="1"/>
          <p:nvPr/>
        </p:nvSpPr>
        <p:spPr>
          <a:xfrm>
            <a:off x="3557500" y="5251653"/>
            <a:ext cx="228700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Helvetica Neue"/>
                <a:ea typeface="Helvetica Neue"/>
                <a:cs typeface="Helvetica Neue"/>
                <a:sym typeface="Helvetica Neue"/>
              </a:rPr>
              <a:t>Описание/Description</a:t>
            </a:r>
            <a:endParaRPr sz="1000">
              <a:solidFill>
                <a:schemeClr val="lt1"/>
              </a:solidFill>
              <a:latin typeface="Helvetica Neue"/>
              <a:ea typeface="Helvetica Neue"/>
              <a:cs typeface="Helvetica Neue"/>
              <a:sym typeface="Helvetica Neue"/>
            </a:endParaRPr>
          </a:p>
        </p:txBody>
      </p:sp>
      <p:sp>
        <p:nvSpPr>
          <p:cNvPr id="240" name="Google Shape;240;p31"/>
          <p:cNvSpPr txBox="1"/>
          <p:nvPr/>
        </p:nvSpPr>
        <p:spPr>
          <a:xfrm>
            <a:off x="3489421" y="4994450"/>
            <a:ext cx="2558037" cy="5847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Название/Title</a:t>
            </a:r>
            <a:br>
              <a:rPr lang="en-US" sz="1600">
                <a:solidFill>
                  <a:schemeClr val="lt1"/>
                </a:solidFill>
                <a:latin typeface="Helvetica Neue"/>
                <a:ea typeface="Helvetica Neue"/>
                <a:cs typeface="Helvetica Neue"/>
                <a:sym typeface="Helvetica Neue"/>
              </a:rPr>
            </a:br>
            <a:endParaRPr sz="1600">
              <a:solidFill>
                <a:schemeClr val="lt1"/>
              </a:solidFill>
              <a:latin typeface="Helvetica Neue"/>
              <a:ea typeface="Helvetica Neue"/>
              <a:cs typeface="Helvetica Neue"/>
              <a:sym typeface="Helvetica Neue"/>
            </a:endParaRPr>
          </a:p>
        </p:txBody>
      </p:sp>
      <p:sp>
        <p:nvSpPr>
          <p:cNvPr id="241" name="Google Shape;241;p31"/>
          <p:cNvSpPr/>
          <p:nvPr/>
        </p:nvSpPr>
        <p:spPr>
          <a:xfrm>
            <a:off x="6152481" y="4956350"/>
            <a:ext cx="2586260" cy="888100"/>
          </a:xfrm>
          <a:prstGeom prst="rect">
            <a:avLst/>
          </a:prstGeom>
          <a:solidFill>
            <a:srgbClr val="01D331">
              <a:alpha val="8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242" name="Google Shape;242;p31"/>
          <p:cNvSpPr txBox="1"/>
          <p:nvPr/>
        </p:nvSpPr>
        <p:spPr>
          <a:xfrm>
            <a:off x="6248783" y="5251653"/>
            <a:ext cx="2287003" cy="2646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Helvetica Neue"/>
                <a:ea typeface="Helvetica Neue"/>
                <a:cs typeface="Helvetica Neue"/>
                <a:sym typeface="Helvetica Neue"/>
              </a:rPr>
              <a:t>Описание/Description</a:t>
            </a:r>
            <a:endParaRPr/>
          </a:p>
        </p:txBody>
      </p:sp>
      <p:sp>
        <p:nvSpPr>
          <p:cNvPr id="243" name="Google Shape;243;p31"/>
          <p:cNvSpPr txBox="1"/>
          <p:nvPr/>
        </p:nvSpPr>
        <p:spPr>
          <a:xfrm>
            <a:off x="6180704" y="4994450"/>
            <a:ext cx="2558037" cy="5847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Название/Title</a:t>
            </a:r>
            <a:br>
              <a:rPr lang="en-US" sz="1600">
                <a:solidFill>
                  <a:schemeClr val="lt1"/>
                </a:solidFill>
                <a:latin typeface="Helvetica Neue"/>
                <a:ea typeface="Helvetica Neue"/>
                <a:cs typeface="Helvetica Neue"/>
                <a:sym typeface="Helvetica Neue"/>
              </a:rPr>
            </a:br>
            <a:endParaRPr sz="1600">
              <a:solidFill>
                <a:schemeClr val="lt1"/>
              </a:solidFill>
              <a:latin typeface="Helvetica Neue"/>
              <a:ea typeface="Helvetica Neue"/>
              <a:cs typeface="Helvetica Neue"/>
              <a:sym typeface="Helvetica Neue"/>
            </a:endParaRPr>
          </a:p>
        </p:txBody>
      </p:sp>
      <p:sp>
        <p:nvSpPr>
          <p:cNvPr id="244" name="Google Shape;244;p31"/>
          <p:cNvSpPr/>
          <p:nvPr/>
        </p:nvSpPr>
        <p:spPr>
          <a:xfrm>
            <a:off x="8841359" y="4956350"/>
            <a:ext cx="2586260" cy="888100"/>
          </a:xfrm>
          <a:prstGeom prst="rect">
            <a:avLst/>
          </a:prstGeom>
          <a:solidFill>
            <a:srgbClr val="4002D3">
              <a:alpha val="8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245" name="Google Shape;245;p31"/>
          <p:cNvSpPr txBox="1"/>
          <p:nvPr/>
        </p:nvSpPr>
        <p:spPr>
          <a:xfrm>
            <a:off x="8937662" y="5251653"/>
            <a:ext cx="2287003" cy="2646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Helvetica Neue"/>
                <a:ea typeface="Helvetica Neue"/>
                <a:cs typeface="Helvetica Neue"/>
                <a:sym typeface="Helvetica Neue"/>
              </a:rPr>
              <a:t>Описание/Description</a:t>
            </a:r>
            <a:endParaRPr/>
          </a:p>
        </p:txBody>
      </p:sp>
      <p:sp>
        <p:nvSpPr>
          <p:cNvPr id="246" name="Google Shape;246;p31"/>
          <p:cNvSpPr txBox="1"/>
          <p:nvPr/>
        </p:nvSpPr>
        <p:spPr>
          <a:xfrm>
            <a:off x="8869582" y="4994450"/>
            <a:ext cx="2558037" cy="5847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Название/Title</a:t>
            </a:r>
            <a:br>
              <a:rPr lang="en-US" sz="1600">
                <a:solidFill>
                  <a:schemeClr val="lt1"/>
                </a:solidFill>
                <a:latin typeface="Helvetica Neue"/>
                <a:ea typeface="Helvetica Neue"/>
                <a:cs typeface="Helvetica Neue"/>
                <a:sym typeface="Helvetica Neue"/>
              </a:rPr>
            </a:br>
            <a:endParaRPr sz="1600">
              <a:solidFill>
                <a:schemeClr val="lt1"/>
              </a:solidFill>
              <a:latin typeface="Helvetica Neue"/>
              <a:ea typeface="Helvetica Neue"/>
              <a:cs typeface="Helvetica Neue"/>
              <a:sym typeface="Helvetica Neue"/>
            </a:endParaRPr>
          </a:p>
        </p:txBody>
      </p:sp>
      <p:sp>
        <p:nvSpPr>
          <p:cNvPr id="247" name="Google Shape;247;p31"/>
          <p:cNvSpPr/>
          <p:nvPr>
            <p:ph idx="2" type="pic"/>
          </p:nvPr>
        </p:nvSpPr>
        <p:spPr>
          <a:xfrm>
            <a:off x="770932" y="1498600"/>
            <a:ext cx="2586934" cy="4292600"/>
          </a:xfrm>
          <a:prstGeom prst="rect">
            <a:avLst/>
          </a:prstGeom>
          <a:noFill/>
          <a:ln>
            <a:noFill/>
          </a:ln>
        </p:spPr>
      </p:sp>
      <p:sp>
        <p:nvSpPr>
          <p:cNvPr id="248" name="Google Shape;248;p31"/>
          <p:cNvSpPr/>
          <p:nvPr>
            <p:ph idx="3" type="pic"/>
          </p:nvPr>
        </p:nvSpPr>
        <p:spPr>
          <a:xfrm>
            <a:off x="3460511" y="1498600"/>
            <a:ext cx="2586934" cy="4292600"/>
          </a:xfrm>
          <a:prstGeom prst="rect">
            <a:avLst/>
          </a:prstGeom>
          <a:noFill/>
          <a:ln>
            <a:noFill/>
          </a:ln>
        </p:spPr>
      </p:sp>
      <p:sp>
        <p:nvSpPr>
          <p:cNvPr id="249" name="Google Shape;249;p31"/>
          <p:cNvSpPr/>
          <p:nvPr>
            <p:ph idx="4" type="pic"/>
          </p:nvPr>
        </p:nvSpPr>
        <p:spPr>
          <a:xfrm>
            <a:off x="6152495" y="1498600"/>
            <a:ext cx="2586934" cy="4292600"/>
          </a:xfrm>
          <a:prstGeom prst="rect">
            <a:avLst/>
          </a:prstGeom>
          <a:noFill/>
          <a:ln>
            <a:noFill/>
          </a:ln>
        </p:spPr>
      </p:sp>
      <p:sp>
        <p:nvSpPr>
          <p:cNvPr id="250" name="Google Shape;250;p31"/>
          <p:cNvSpPr/>
          <p:nvPr>
            <p:ph idx="5" type="pic"/>
          </p:nvPr>
        </p:nvSpPr>
        <p:spPr>
          <a:xfrm>
            <a:off x="8842074" y="1498600"/>
            <a:ext cx="2586934" cy="4292600"/>
          </a:xfrm>
          <a:prstGeom prst="rect">
            <a:avLst/>
          </a:prstGeom>
          <a:noFill/>
          <a:ln>
            <a:noFill/>
          </a:ln>
        </p:spPr>
      </p:sp>
      <p:sp>
        <p:nvSpPr>
          <p:cNvPr id="251" name="Google Shape;251;p31"/>
          <p:cNvSpPr txBox="1"/>
          <p:nvPr>
            <p:ph idx="1" type="body"/>
          </p:nvPr>
        </p:nvSpPr>
        <p:spPr>
          <a:xfrm>
            <a:off x="635318" y="240348"/>
            <a:ext cx="7900468" cy="446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a:t>Категории сотрудников / Employees categories</a:t>
            </a:r>
            <a:endParaRPr/>
          </a:p>
        </p:txBody>
      </p:sp>
      <p:sp>
        <p:nvSpPr>
          <p:cNvPr id="252" name="Google Shape;252;p31"/>
          <p:cNvSpPr txBox="1"/>
          <p:nvPr/>
        </p:nvSpPr>
        <p:spPr>
          <a:xfrm>
            <a:off x="637401" y="794216"/>
            <a:ext cx="10842025" cy="393249"/>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1200">
                <a:solidFill>
                  <a:schemeClr val="dk1"/>
                </a:solidFill>
                <a:latin typeface="Helvetica Neue"/>
                <a:ea typeface="Helvetica Neue"/>
                <a:cs typeface="Helvetica Neue"/>
                <a:sym typeface="Helvetica Neue"/>
              </a:rPr>
              <a:t>Расскажите о ключевых категориях сотрудников в компании. Например, офисные, сотрудники производства, сотрудники магазинов, топ-менеджеры. Укажите процентное соотношение/ Categories of employees in your company (ex:office staff, field staff). Please, indicate percentage.</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258" name="Google Shape;258;p32"/>
          <p:cNvSpPr txBox="1"/>
          <p:nvPr>
            <p:ph idx="1" type="body"/>
          </p:nvPr>
        </p:nvSpPr>
        <p:spPr>
          <a:xfrm>
            <a:off x="640715" y="235903"/>
            <a:ext cx="6247765" cy="6524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a:t>Больше информации о сотрудниках/ More information about the employees</a:t>
            </a:r>
            <a:endParaRPr/>
          </a:p>
        </p:txBody>
      </p:sp>
      <p:sp>
        <p:nvSpPr>
          <p:cNvPr id="259" name="Google Shape;259;p32"/>
          <p:cNvSpPr txBox="1"/>
          <p:nvPr/>
        </p:nvSpPr>
        <p:spPr>
          <a:xfrm>
            <a:off x="741908" y="1211282"/>
            <a:ext cx="9649001" cy="335733"/>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cxnSp>
        <p:nvCxnSpPr>
          <p:cNvPr id="265" name="Google Shape;265;p33"/>
          <p:cNvCxnSpPr/>
          <p:nvPr/>
        </p:nvCxnSpPr>
        <p:spPr>
          <a:xfrm>
            <a:off x="748577" y="-874184"/>
            <a:ext cx="0" cy="0"/>
          </a:xfrm>
          <a:prstGeom prst="straightConnector1">
            <a:avLst/>
          </a:prstGeom>
          <a:noFill/>
          <a:ln>
            <a:noFill/>
          </a:ln>
        </p:spPr>
      </p:cxnSp>
      <p:cxnSp>
        <p:nvCxnSpPr>
          <p:cNvPr id="266" name="Google Shape;266;p33"/>
          <p:cNvCxnSpPr/>
          <p:nvPr/>
        </p:nvCxnSpPr>
        <p:spPr>
          <a:xfrm>
            <a:off x="748577" y="-874184"/>
            <a:ext cx="0" cy="0"/>
          </a:xfrm>
          <a:prstGeom prst="straightConnector1">
            <a:avLst/>
          </a:prstGeom>
          <a:noFill/>
          <a:ln>
            <a:noFill/>
          </a:ln>
        </p:spPr>
      </p:cxnSp>
      <p:sp>
        <p:nvSpPr>
          <p:cNvPr id="267" name="Google Shape;267;p33"/>
          <p:cNvSpPr/>
          <p:nvPr/>
        </p:nvSpPr>
        <p:spPr>
          <a:xfrm flipH="1">
            <a:off x="1587" y="0"/>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268" name="Google Shape;268;p33"/>
          <p:cNvSpPr txBox="1"/>
          <p:nvPr/>
        </p:nvSpPr>
        <p:spPr>
          <a:xfrm>
            <a:off x="339786" y="4434573"/>
            <a:ext cx="2961067" cy="6463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000">
                <a:solidFill>
                  <a:schemeClr val="lt1"/>
                </a:solidFill>
                <a:latin typeface="Helvetica Neue"/>
                <a:ea typeface="Helvetica Neue"/>
                <a:cs typeface="Helvetica Neue"/>
                <a:sym typeface="Helvetica Neue"/>
              </a:rPr>
              <a:t>Концепция</a:t>
            </a:r>
            <a:endParaRPr b="1" sz="4000">
              <a:solidFill>
                <a:schemeClr val="lt1"/>
              </a:solidFill>
              <a:latin typeface="Helvetica Neue"/>
              <a:ea typeface="Helvetica Neue"/>
              <a:cs typeface="Helvetica Neue"/>
              <a:sym typeface="Helvetica Neue"/>
            </a:endParaRPr>
          </a:p>
        </p:txBody>
      </p:sp>
      <p:sp>
        <p:nvSpPr>
          <p:cNvPr id="269" name="Google Shape;269;p33"/>
          <p:cNvSpPr txBox="1"/>
          <p:nvPr/>
        </p:nvSpPr>
        <p:spPr>
          <a:xfrm>
            <a:off x="340842" y="5802251"/>
            <a:ext cx="583536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Helvetica Neue"/>
                <a:ea typeface="Helvetica Neue"/>
                <a:cs typeface="Helvetica Neue"/>
                <a:sym typeface="Helvetica Neue"/>
              </a:rPr>
              <a:t>Расскажите об интранете: какие задачи решает, функционал, есть ли мобильная версия, какая посещаемость и подобное. Покажите скриншоты и реальные цифры</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4"/>
          <p:cNvSpPr/>
          <p:nvPr/>
        </p:nvSpPr>
        <p:spPr>
          <a:xfrm>
            <a:off x="909430" y="2145589"/>
            <a:ext cx="575170" cy="575686"/>
          </a:xfrm>
          <a:prstGeom prst="ellipse">
            <a:avLst/>
          </a:prstGeom>
          <a:solidFill>
            <a:srgbClr val="400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276" name="Google Shape;276;p34"/>
          <p:cNvSpPr txBox="1"/>
          <p:nvPr/>
        </p:nvSpPr>
        <p:spPr>
          <a:xfrm>
            <a:off x="1643567" y="2050809"/>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277" name="Google Shape;277;p34"/>
          <p:cNvSpPr/>
          <p:nvPr/>
        </p:nvSpPr>
        <p:spPr>
          <a:xfrm>
            <a:off x="909430" y="3049598"/>
            <a:ext cx="575170" cy="575686"/>
          </a:xfrm>
          <a:prstGeom prst="ellipse">
            <a:avLst/>
          </a:prstGeom>
          <a:solidFill>
            <a:srgbClr val="0E7D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278" name="Google Shape;278;p34"/>
          <p:cNvSpPr/>
          <p:nvPr/>
        </p:nvSpPr>
        <p:spPr>
          <a:xfrm>
            <a:off x="909430" y="4033653"/>
            <a:ext cx="575170" cy="575686"/>
          </a:xfrm>
          <a:prstGeom prst="ellipse">
            <a:avLst/>
          </a:prstGeom>
          <a:solidFill>
            <a:srgbClr val="CB0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279" name="Google Shape;279;p34"/>
          <p:cNvSpPr txBox="1"/>
          <p:nvPr/>
        </p:nvSpPr>
        <p:spPr>
          <a:xfrm>
            <a:off x="1643567" y="2993290"/>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280" name="Google Shape;280;p34"/>
          <p:cNvSpPr txBox="1"/>
          <p:nvPr/>
        </p:nvSpPr>
        <p:spPr>
          <a:xfrm>
            <a:off x="1643567" y="3973348"/>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281" name="Google Shape;281;p34"/>
          <p:cNvSpPr txBox="1"/>
          <p:nvPr/>
        </p:nvSpPr>
        <p:spPr>
          <a:xfrm>
            <a:off x="6919205" y="2104598"/>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282" name="Google Shape;282;p34"/>
          <p:cNvSpPr txBox="1"/>
          <p:nvPr/>
        </p:nvSpPr>
        <p:spPr>
          <a:xfrm>
            <a:off x="6919205" y="3047079"/>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283" name="Google Shape;283;p34"/>
          <p:cNvSpPr txBox="1"/>
          <p:nvPr/>
        </p:nvSpPr>
        <p:spPr>
          <a:xfrm>
            <a:off x="6919205" y="4027137"/>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284" name="Google Shape;284;p34"/>
          <p:cNvSpPr txBox="1"/>
          <p:nvPr/>
        </p:nvSpPr>
        <p:spPr>
          <a:xfrm>
            <a:off x="763418" y="828534"/>
            <a:ext cx="10873361" cy="556563"/>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Опишите проблемы в интранете и во внутренних коммуникациях, а также боли пользователей, которые вам нужно было решить/ Describe issues in your intranet and internal communications or user complaints which you should deal with</a:t>
            </a:r>
            <a:endParaRPr/>
          </a:p>
        </p:txBody>
      </p:sp>
      <p:sp>
        <p:nvSpPr>
          <p:cNvPr id="285" name="Google Shape;285;p34"/>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Проблемы и предпосылки проекта/ Issues</a:t>
            </a:r>
            <a:endParaRPr/>
          </a:p>
        </p:txBody>
      </p:sp>
      <p:sp>
        <p:nvSpPr>
          <p:cNvPr id="286" name="Google Shape;286;p34"/>
          <p:cNvSpPr/>
          <p:nvPr/>
        </p:nvSpPr>
        <p:spPr>
          <a:xfrm>
            <a:off x="6248192" y="2083677"/>
            <a:ext cx="575170" cy="575686"/>
          </a:xfrm>
          <a:prstGeom prst="ellipse">
            <a:avLst/>
          </a:prstGeom>
          <a:solidFill>
            <a:srgbClr val="400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287" name="Google Shape;287;p34"/>
          <p:cNvSpPr/>
          <p:nvPr/>
        </p:nvSpPr>
        <p:spPr>
          <a:xfrm>
            <a:off x="6248192" y="2987686"/>
            <a:ext cx="575170" cy="575686"/>
          </a:xfrm>
          <a:prstGeom prst="ellipse">
            <a:avLst/>
          </a:prstGeom>
          <a:solidFill>
            <a:srgbClr val="0E7D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288" name="Google Shape;288;p34"/>
          <p:cNvSpPr/>
          <p:nvPr/>
        </p:nvSpPr>
        <p:spPr>
          <a:xfrm>
            <a:off x="6248192" y="3971741"/>
            <a:ext cx="575170" cy="575686"/>
          </a:xfrm>
          <a:prstGeom prst="ellipse">
            <a:avLst/>
          </a:prstGeom>
          <a:solidFill>
            <a:srgbClr val="CB0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p:nvPr/>
        </p:nvSpPr>
        <p:spPr>
          <a:xfrm rot="10800000">
            <a:off x="839210" y="1979748"/>
            <a:ext cx="947062" cy="987348"/>
          </a:xfrm>
          <a:custGeom>
            <a:rect b="b" l="l" r="r" t="t"/>
            <a:pathLst>
              <a:path extrusionOk="0" h="3594" w="7875">
                <a:moveTo>
                  <a:pt x="5874" y="1811"/>
                </a:moveTo>
                <a:lnTo>
                  <a:pt x="7874" y="0"/>
                </a:lnTo>
                <a:lnTo>
                  <a:pt x="1969" y="0"/>
                </a:lnTo>
                <a:lnTo>
                  <a:pt x="0" y="1811"/>
                </a:lnTo>
                <a:lnTo>
                  <a:pt x="1969" y="3593"/>
                </a:lnTo>
                <a:lnTo>
                  <a:pt x="7874" y="3593"/>
                </a:lnTo>
                <a:lnTo>
                  <a:pt x="5874" y="1811"/>
                </a:lnTo>
              </a:path>
            </a:pathLst>
          </a:custGeom>
          <a:solidFill>
            <a:srgbClr val="4002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4" name="Google Shape;294;p35"/>
          <p:cNvSpPr/>
          <p:nvPr/>
        </p:nvSpPr>
        <p:spPr>
          <a:xfrm rot="10800000">
            <a:off x="839209" y="3092499"/>
            <a:ext cx="947062" cy="987348"/>
          </a:xfrm>
          <a:custGeom>
            <a:rect b="b" l="l" r="r" t="t"/>
            <a:pathLst>
              <a:path extrusionOk="0" h="3594" w="7875">
                <a:moveTo>
                  <a:pt x="5874" y="1811"/>
                </a:moveTo>
                <a:lnTo>
                  <a:pt x="7874" y="0"/>
                </a:lnTo>
                <a:lnTo>
                  <a:pt x="1969" y="0"/>
                </a:lnTo>
                <a:lnTo>
                  <a:pt x="0" y="1811"/>
                </a:lnTo>
                <a:lnTo>
                  <a:pt x="1969" y="3593"/>
                </a:lnTo>
                <a:lnTo>
                  <a:pt x="7874" y="3593"/>
                </a:lnTo>
                <a:lnTo>
                  <a:pt x="5874" y="1811"/>
                </a:lnTo>
              </a:path>
            </a:pathLst>
          </a:custGeom>
          <a:solidFill>
            <a:srgbClr val="0E7D6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5" name="Google Shape;295;p35"/>
          <p:cNvSpPr/>
          <p:nvPr/>
        </p:nvSpPr>
        <p:spPr>
          <a:xfrm rot="10800000">
            <a:off x="839210" y="4192003"/>
            <a:ext cx="947062" cy="987348"/>
          </a:xfrm>
          <a:custGeom>
            <a:rect b="b" l="l" r="r" t="t"/>
            <a:pathLst>
              <a:path extrusionOk="0" h="3594" w="7875">
                <a:moveTo>
                  <a:pt x="5874" y="1811"/>
                </a:moveTo>
                <a:lnTo>
                  <a:pt x="7874" y="0"/>
                </a:lnTo>
                <a:lnTo>
                  <a:pt x="1969" y="0"/>
                </a:lnTo>
                <a:lnTo>
                  <a:pt x="0" y="1811"/>
                </a:lnTo>
                <a:lnTo>
                  <a:pt x="1969" y="3593"/>
                </a:lnTo>
                <a:lnTo>
                  <a:pt x="7874" y="3593"/>
                </a:lnTo>
                <a:lnTo>
                  <a:pt x="5874" y="1811"/>
                </a:lnTo>
              </a:path>
            </a:pathLst>
          </a:custGeom>
          <a:solidFill>
            <a:srgbClr val="CB024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6" name="Google Shape;296;p35"/>
          <p:cNvSpPr/>
          <p:nvPr/>
        </p:nvSpPr>
        <p:spPr>
          <a:xfrm rot="10800000">
            <a:off x="839210" y="5304754"/>
            <a:ext cx="947062" cy="987348"/>
          </a:xfrm>
          <a:custGeom>
            <a:rect b="b" l="l" r="r" t="t"/>
            <a:pathLst>
              <a:path extrusionOk="0" h="3594" w="7875">
                <a:moveTo>
                  <a:pt x="5874" y="1811"/>
                </a:moveTo>
                <a:lnTo>
                  <a:pt x="7874" y="0"/>
                </a:lnTo>
                <a:lnTo>
                  <a:pt x="1969" y="0"/>
                </a:lnTo>
                <a:lnTo>
                  <a:pt x="0" y="1811"/>
                </a:lnTo>
                <a:lnTo>
                  <a:pt x="1969" y="3593"/>
                </a:lnTo>
                <a:lnTo>
                  <a:pt x="7874" y="3593"/>
                </a:lnTo>
                <a:lnTo>
                  <a:pt x="5874" y="1811"/>
                </a:lnTo>
              </a:path>
            </a:pathLst>
          </a:custGeom>
          <a:solidFill>
            <a:srgbClr val="04D71B">
              <a:alpha val="9882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7" name="Google Shape;297;p35"/>
          <p:cNvSpPr txBox="1"/>
          <p:nvPr/>
        </p:nvSpPr>
        <p:spPr>
          <a:xfrm>
            <a:off x="12047258" y="6681978"/>
            <a:ext cx="18473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8" name="Google Shape;298;p35"/>
          <p:cNvSpPr txBox="1"/>
          <p:nvPr/>
        </p:nvSpPr>
        <p:spPr>
          <a:xfrm>
            <a:off x="2022481" y="2283956"/>
            <a:ext cx="8337929" cy="1076936"/>
          </a:xfrm>
          <a:prstGeom prst="rect">
            <a:avLst/>
          </a:prstGeom>
          <a:noFill/>
          <a:ln>
            <a:noFill/>
          </a:ln>
        </p:spPr>
        <p:txBody>
          <a:bodyPr anchorCtr="0" anchor="t" bIns="60950" lIns="121925" spcFirstLastPara="1" rIns="121925" wrap="square" tIns="60950">
            <a:no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Описание/Description</a:t>
            </a:r>
            <a:endParaRPr/>
          </a:p>
        </p:txBody>
      </p:sp>
      <p:sp>
        <p:nvSpPr>
          <p:cNvPr id="299" name="Google Shape;299;p35"/>
          <p:cNvSpPr txBox="1"/>
          <p:nvPr/>
        </p:nvSpPr>
        <p:spPr>
          <a:xfrm>
            <a:off x="1975449" y="3339220"/>
            <a:ext cx="8337929" cy="1076936"/>
          </a:xfrm>
          <a:prstGeom prst="rect">
            <a:avLst/>
          </a:prstGeom>
          <a:noFill/>
          <a:ln>
            <a:noFill/>
          </a:ln>
        </p:spPr>
        <p:txBody>
          <a:bodyPr anchorCtr="0" anchor="t" bIns="60950" lIns="121925" spcFirstLastPara="1" rIns="121925" wrap="square" tIns="60950">
            <a:no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Описание/Description</a:t>
            </a:r>
            <a:endParaRPr/>
          </a:p>
        </p:txBody>
      </p:sp>
      <p:sp>
        <p:nvSpPr>
          <p:cNvPr id="300" name="Google Shape;300;p35"/>
          <p:cNvSpPr txBox="1"/>
          <p:nvPr/>
        </p:nvSpPr>
        <p:spPr>
          <a:xfrm>
            <a:off x="2022481" y="4445973"/>
            <a:ext cx="8337929" cy="1076936"/>
          </a:xfrm>
          <a:prstGeom prst="rect">
            <a:avLst/>
          </a:prstGeom>
          <a:noFill/>
          <a:ln>
            <a:noFill/>
          </a:ln>
        </p:spPr>
        <p:txBody>
          <a:bodyPr anchorCtr="0" anchor="t" bIns="60950" lIns="121925" spcFirstLastPara="1" rIns="121925" wrap="square" tIns="60950">
            <a:no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Описание/Description</a:t>
            </a:r>
            <a:endParaRPr/>
          </a:p>
        </p:txBody>
      </p:sp>
      <p:sp>
        <p:nvSpPr>
          <p:cNvPr id="301" name="Google Shape;301;p35"/>
          <p:cNvSpPr txBox="1"/>
          <p:nvPr/>
        </p:nvSpPr>
        <p:spPr>
          <a:xfrm>
            <a:off x="2022481" y="5620643"/>
            <a:ext cx="8337929" cy="1076936"/>
          </a:xfrm>
          <a:prstGeom prst="rect">
            <a:avLst/>
          </a:prstGeom>
          <a:noFill/>
          <a:ln>
            <a:noFill/>
          </a:ln>
        </p:spPr>
        <p:txBody>
          <a:bodyPr anchorCtr="0" anchor="t" bIns="60950" lIns="121925" spcFirstLastPara="1" rIns="121925" wrap="square" tIns="60950">
            <a:no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Описание/Description</a:t>
            </a:r>
            <a:endParaRPr/>
          </a:p>
        </p:txBody>
      </p:sp>
      <p:sp>
        <p:nvSpPr>
          <p:cNvPr id="302" name="Google Shape;302;p35"/>
          <p:cNvSpPr txBox="1"/>
          <p:nvPr/>
        </p:nvSpPr>
        <p:spPr>
          <a:xfrm>
            <a:off x="723041" y="741340"/>
            <a:ext cx="10699522" cy="553037"/>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Arial"/>
                <a:ea typeface="Arial"/>
                <a:cs typeface="Arial"/>
                <a:sym typeface="Arial"/>
              </a:rPr>
              <a:t>Какие задачи бизнеса решил/решает ваш проект? (Например: автоматизация отчетов и заявок, сокращение времени/ затрат на доступ к справочникам)/ Business tasks which your product/project supports</a:t>
            </a:r>
            <a:endParaRPr sz="1400">
              <a:solidFill>
                <a:schemeClr val="dk1"/>
              </a:solidFill>
              <a:latin typeface="Lato Light"/>
              <a:ea typeface="Lato Light"/>
              <a:cs typeface="Lato Light"/>
              <a:sym typeface="Lato Light"/>
            </a:endParaRPr>
          </a:p>
        </p:txBody>
      </p:sp>
      <p:sp>
        <p:nvSpPr>
          <p:cNvPr id="303" name="Google Shape;303;p35"/>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Бизнес-задачи / Business tasks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p:nvPr/>
        </p:nvSpPr>
        <p:spPr>
          <a:xfrm>
            <a:off x="852989" y="1654018"/>
            <a:ext cx="2180446" cy="2181014"/>
          </a:xfrm>
          <a:prstGeom prst="ellipse">
            <a:avLst/>
          </a:prstGeom>
          <a:solidFill>
            <a:srgbClr val="4002D3">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309" name="Google Shape;309;p36"/>
          <p:cNvSpPr/>
          <p:nvPr/>
        </p:nvSpPr>
        <p:spPr>
          <a:xfrm>
            <a:off x="2509881" y="1654018"/>
            <a:ext cx="2180446" cy="2181014"/>
          </a:xfrm>
          <a:prstGeom prst="ellipse">
            <a:avLst/>
          </a:prstGeom>
          <a:solidFill>
            <a:srgbClr val="0E7D6F">
              <a:alpha val="7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310" name="Google Shape;310;p36"/>
          <p:cNvSpPr/>
          <p:nvPr/>
        </p:nvSpPr>
        <p:spPr>
          <a:xfrm>
            <a:off x="4325167" y="1654188"/>
            <a:ext cx="2180277" cy="2180844"/>
          </a:xfrm>
          <a:prstGeom prst="ellipse">
            <a:avLst/>
          </a:prstGeom>
          <a:solidFill>
            <a:srgbClr val="01D331">
              <a:alpha val="7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311" name="Google Shape;311;p36"/>
          <p:cNvSpPr/>
          <p:nvPr/>
        </p:nvSpPr>
        <p:spPr>
          <a:xfrm>
            <a:off x="5860623" y="1654018"/>
            <a:ext cx="2180446" cy="2181014"/>
          </a:xfrm>
          <a:prstGeom prst="ellipse">
            <a:avLst/>
          </a:prstGeom>
          <a:solidFill>
            <a:srgbClr val="CB024E">
              <a:alpha val="7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312" name="Google Shape;312;p36"/>
          <p:cNvSpPr/>
          <p:nvPr/>
        </p:nvSpPr>
        <p:spPr>
          <a:xfrm>
            <a:off x="7548718" y="1654018"/>
            <a:ext cx="2180446" cy="2181014"/>
          </a:xfrm>
          <a:prstGeom prst="ellipse">
            <a:avLst/>
          </a:prstGeom>
          <a:solidFill>
            <a:srgbClr val="0E7D6F">
              <a:alpha val="7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313" name="Google Shape;313;p36"/>
          <p:cNvSpPr/>
          <p:nvPr/>
        </p:nvSpPr>
        <p:spPr>
          <a:xfrm>
            <a:off x="9229842" y="1654018"/>
            <a:ext cx="2180446" cy="2181014"/>
          </a:xfrm>
          <a:prstGeom prst="ellipse">
            <a:avLst/>
          </a:prstGeom>
          <a:solidFill>
            <a:srgbClr val="4002D3">
              <a:alpha val="7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314" name="Google Shape;314;p36"/>
          <p:cNvSpPr txBox="1"/>
          <p:nvPr/>
        </p:nvSpPr>
        <p:spPr>
          <a:xfrm>
            <a:off x="1127713" y="4175464"/>
            <a:ext cx="867455" cy="507831"/>
          </a:xfrm>
          <a:prstGeom prst="rect">
            <a:avLst/>
          </a:prstGeom>
          <a:noFill/>
          <a:ln>
            <a:noFill/>
          </a:ln>
        </p:spPr>
        <p:txBody>
          <a:bodyPr anchorCtr="0" anchor="ctr" bIns="22850" lIns="45700" spcFirstLastPara="1" rIns="45700" wrap="square" tIns="22850">
            <a:spAutoFit/>
          </a:bodyPr>
          <a:lstStyle/>
          <a:p>
            <a:pPr indent="0" lvl="0" marL="0" marR="0" rtl="0" algn="ctr">
              <a:spcBef>
                <a:spcPts val="0"/>
              </a:spcBef>
              <a:spcAft>
                <a:spcPts val="0"/>
              </a:spcAft>
              <a:buClr>
                <a:srgbClr val="595959"/>
              </a:buClr>
              <a:buSzPts val="3000"/>
              <a:buFont typeface="Helvetica Neue"/>
              <a:buNone/>
            </a:pPr>
            <a:r>
              <a:rPr b="1" lang="en-US" sz="3000">
                <a:solidFill>
                  <a:srgbClr val="595959"/>
                </a:solidFill>
                <a:latin typeface="Helvetica Neue"/>
                <a:ea typeface="Helvetica Neue"/>
                <a:cs typeface="Helvetica Neue"/>
                <a:sym typeface="Helvetica Neue"/>
              </a:rPr>
              <a:t>01 </a:t>
            </a:r>
            <a:endParaRPr/>
          </a:p>
        </p:txBody>
      </p:sp>
      <p:sp>
        <p:nvSpPr>
          <p:cNvPr id="315" name="Google Shape;315;p36"/>
          <p:cNvSpPr txBox="1"/>
          <p:nvPr/>
        </p:nvSpPr>
        <p:spPr>
          <a:xfrm>
            <a:off x="1839701" y="4264350"/>
            <a:ext cx="2485466" cy="300082"/>
          </a:xfrm>
          <a:prstGeom prst="rect">
            <a:avLst/>
          </a:prstGeom>
          <a:noFill/>
          <a:ln>
            <a:noFill/>
          </a:ln>
        </p:spPr>
        <p:txBody>
          <a:bodyPr anchorCtr="0" anchor="t" bIns="22850" lIns="45700" spcFirstLastPara="1" rIns="45700" wrap="square" tIns="0">
            <a:spAutoFit/>
          </a:bodyPr>
          <a:lstStyle/>
          <a:p>
            <a:pPr indent="0" lvl="0" marL="0" marR="0" rtl="0" algn="l">
              <a:spcBef>
                <a:spcPts val="0"/>
              </a:spcBef>
              <a:spcAft>
                <a:spcPts val="0"/>
              </a:spcAft>
              <a:buClr>
                <a:schemeClr val="dk1"/>
              </a:buClr>
              <a:buSzPts val="1800"/>
              <a:buFont typeface="Helvetica Neue"/>
              <a:buNone/>
            </a:pPr>
            <a:r>
              <a:rPr lang="en-US" sz="1800">
                <a:solidFill>
                  <a:schemeClr val="dk1"/>
                </a:solidFill>
                <a:latin typeface="Helvetica Neue"/>
                <a:ea typeface="Helvetica Neue"/>
                <a:cs typeface="Helvetica Neue"/>
                <a:sym typeface="Helvetica Neue"/>
              </a:rPr>
              <a:t>Задача/Objective</a:t>
            </a:r>
            <a:endParaRPr/>
          </a:p>
        </p:txBody>
      </p:sp>
      <p:sp>
        <p:nvSpPr>
          <p:cNvPr id="316" name="Google Shape;316;p36"/>
          <p:cNvSpPr txBox="1"/>
          <p:nvPr/>
        </p:nvSpPr>
        <p:spPr>
          <a:xfrm>
            <a:off x="1849465" y="4730066"/>
            <a:ext cx="2193491" cy="165495"/>
          </a:xfrm>
          <a:prstGeom prst="rect">
            <a:avLst/>
          </a:prstGeom>
          <a:noFill/>
          <a:ln>
            <a:noFill/>
          </a:ln>
        </p:spPr>
        <p:txBody>
          <a:bodyPr anchorCtr="0" anchor="ctr" bIns="0" lIns="45700" spcFirstLastPara="1" rIns="0" wrap="square" tIns="0">
            <a:spAutoFit/>
          </a:bodyPr>
          <a:lstStyle/>
          <a:p>
            <a:pPr indent="0" lvl="0" marL="0" marR="0" rtl="0" algn="l">
              <a:lnSpc>
                <a:spcPct val="130000"/>
              </a:lnSpc>
              <a:spcBef>
                <a:spcPts val="0"/>
              </a:spcBef>
              <a:spcAft>
                <a:spcPts val="0"/>
              </a:spcAft>
              <a:buClr>
                <a:schemeClr val="dk1"/>
              </a:buClr>
              <a:buSzPts val="900"/>
              <a:buFont typeface="Helvetica Neue"/>
              <a:buNone/>
            </a:pPr>
            <a:r>
              <a:rPr lang="en-US" sz="900">
                <a:solidFill>
                  <a:schemeClr val="dk1"/>
                </a:solidFill>
                <a:latin typeface="Helvetica Neue"/>
                <a:ea typeface="Helvetica Neue"/>
                <a:cs typeface="Helvetica Neue"/>
                <a:sym typeface="Helvetica Neue"/>
              </a:rPr>
              <a:t>Описание/Description</a:t>
            </a:r>
            <a:endParaRPr/>
          </a:p>
        </p:txBody>
      </p:sp>
      <p:sp>
        <p:nvSpPr>
          <p:cNvPr id="317" name="Google Shape;317;p36"/>
          <p:cNvSpPr txBox="1"/>
          <p:nvPr/>
        </p:nvSpPr>
        <p:spPr>
          <a:xfrm>
            <a:off x="4380156" y="4182056"/>
            <a:ext cx="867455" cy="507831"/>
          </a:xfrm>
          <a:prstGeom prst="rect">
            <a:avLst/>
          </a:prstGeom>
          <a:noFill/>
          <a:ln>
            <a:noFill/>
          </a:ln>
        </p:spPr>
        <p:txBody>
          <a:bodyPr anchorCtr="0" anchor="ctr" bIns="22850" lIns="45700" spcFirstLastPara="1" rIns="45700" wrap="square" tIns="22850">
            <a:spAutoFit/>
          </a:bodyPr>
          <a:lstStyle/>
          <a:p>
            <a:pPr indent="0" lvl="0" marL="0" marR="0" rtl="0" algn="ctr">
              <a:spcBef>
                <a:spcPts val="0"/>
              </a:spcBef>
              <a:spcAft>
                <a:spcPts val="0"/>
              </a:spcAft>
              <a:buClr>
                <a:srgbClr val="595959"/>
              </a:buClr>
              <a:buSzPts val="3000"/>
              <a:buFont typeface="Helvetica Neue"/>
              <a:buNone/>
            </a:pPr>
            <a:r>
              <a:rPr b="1" lang="en-US" sz="3000">
                <a:solidFill>
                  <a:srgbClr val="595959"/>
                </a:solidFill>
                <a:latin typeface="Helvetica Neue"/>
                <a:ea typeface="Helvetica Neue"/>
                <a:cs typeface="Helvetica Neue"/>
                <a:sym typeface="Helvetica Neue"/>
              </a:rPr>
              <a:t>03 </a:t>
            </a:r>
            <a:endParaRPr/>
          </a:p>
        </p:txBody>
      </p:sp>
      <p:sp>
        <p:nvSpPr>
          <p:cNvPr id="318" name="Google Shape;318;p36"/>
          <p:cNvSpPr txBox="1"/>
          <p:nvPr/>
        </p:nvSpPr>
        <p:spPr>
          <a:xfrm>
            <a:off x="5077718" y="4270942"/>
            <a:ext cx="2485466" cy="300082"/>
          </a:xfrm>
          <a:prstGeom prst="rect">
            <a:avLst/>
          </a:prstGeom>
          <a:noFill/>
          <a:ln>
            <a:noFill/>
          </a:ln>
        </p:spPr>
        <p:txBody>
          <a:bodyPr anchorCtr="0" anchor="t" bIns="22850" lIns="45700" spcFirstLastPara="1" rIns="45700" wrap="square" tIns="0">
            <a:spAutoFit/>
          </a:bodyPr>
          <a:lstStyle/>
          <a:p>
            <a:pPr indent="0" lvl="0" marL="0" marR="0" rtl="0" algn="l">
              <a:spcBef>
                <a:spcPts val="0"/>
              </a:spcBef>
              <a:spcAft>
                <a:spcPts val="0"/>
              </a:spcAft>
              <a:buClr>
                <a:schemeClr val="dk1"/>
              </a:buClr>
              <a:buSzPts val="1800"/>
              <a:buFont typeface="Helvetica Neue"/>
              <a:buNone/>
            </a:pPr>
            <a:r>
              <a:rPr lang="en-US" sz="1800">
                <a:solidFill>
                  <a:schemeClr val="dk1"/>
                </a:solidFill>
                <a:latin typeface="Helvetica Neue"/>
                <a:ea typeface="Helvetica Neue"/>
                <a:cs typeface="Helvetica Neue"/>
                <a:sym typeface="Helvetica Neue"/>
              </a:rPr>
              <a:t>Задача/Objective</a:t>
            </a:r>
            <a:endParaRPr/>
          </a:p>
        </p:txBody>
      </p:sp>
      <p:sp>
        <p:nvSpPr>
          <p:cNvPr id="319" name="Google Shape;319;p36"/>
          <p:cNvSpPr txBox="1"/>
          <p:nvPr/>
        </p:nvSpPr>
        <p:spPr>
          <a:xfrm>
            <a:off x="5087482" y="4736657"/>
            <a:ext cx="2193491" cy="165495"/>
          </a:xfrm>
          <a:prstGeom prst="rect">
            <a:avLst/>
          </a:prstGeom>
          <a:noFill/>
          <a:ln>
            <a:noFill/>
          </a:ln>
        </p:spPr>
        <p:txBody>
          <a:bodyPr anchorCtr="0" anchor="ctr" bIns="0" lIns="45700" spcFirstLastPara="1" rIns="0" wrap="square" tIns="0">
            <a:spAutoFit/>
          </a:bodyPr>
          <a:lstStyle/>
          <a:p>
            <a:pPr indent="0" lvl="0" marL="0" marR="0" rtl="0" algn="l">
              <a:lnSpc>
                <a:spcPct val="130000"/>
              </a:lnSpc>
              <a:spcBef>
                <a:spcPts val="0"/>
              </a:spcBef>
              <a:spcAft>
                <a:spcPts val="0"/>
              </a:spcAft>
              <a:buClr>
                <a:schemeClr val="dk1"/>
              </a:buClr>
              <a:buSzPts val="900"/>
              <a:buFont typeface="Helvetica Neue"/>
              <a:buNone/>
            </a:pPr>
            <a:r>
              <a:rPr lang="en-US" sz="900">
                <a:solidFill>
                  <a:schemeClr val="dk1"/>
                </a:solidFill>
                <a:latin typeface="Helvetica Neue"/>
                <a:ea typeface="Helvetica Neue"/>
                <a:cs typeface="Helvetica Neue"/>
                <a:sym typeface="Helvetica Neue"/>
              </a:rPr>
              <a:t>Описание/Description</a:t>
            </a:r>
            <a:endParaRPr/>
          </a:p>
        </p:txBody>
      </p:sp>
      <p:sp>
        <p:nvSpPr>
          <p:cNvPr id="320" name="Google Shape;320;p36"/>
          <p:cNvSpPr txBox="1"/>
          <p:nvPr/>
        </p:nvSpPr>
        <p:spPr>
          <a:xfrm>
            <a:off x="7602048" y="4172412"/>
            <a:ext cx="867455" cy="507831"/>
          </a:xfrm>
          <a:prstGeom prst="rect">
            <a:avLst/>
          </a:prstGeom>
          <a:noFill/>
          <a:ln>
            <a:noFill/>
          </a:ln>
        </p:spPr>
        <p:txBody>
          <a:bodyPr anchorCtr="0" anchor="ctr" bIns="22850" lIns="45700" spcFirstLastPara="1" rIns="45700" wrap="square" tIns="22850">
            <a:spAutoFit/>
          </a:bodyPr>
          <a:lstStyle/>
          <a:p>
            <a:pPr indent="0" lvl="0" marL="0" marR="0" rtl="0" algn="ctr">
              <a:spcBef>
                <a:spcPts val="0"/>
              </a:spcBef>
              <a:spcAft>
                <a:spcPts val="0"/>
              </a:spcAft>
              <a:buClr>
                <a:srgbClr val="595959"/>
              </a:buClr>
              <a:buSzPts val="3000"/>
              <a:buFont typeface="Helvetica Neue"/>
              <a:buNone/>
            </a:pPr>
            <a:r>
              <a:rPr b="1" lang="en-US" sz="3000">
                <a:solidFill>
                  <a:srgbClr val="595959"/>
                </a:solidFill>
                <a:latin typeface="Helvetica Neue"/>
                <a:ea typeface="Helvetica Neue"/>
                <a:cs typeface="Helvetica Neue"/>
                <a:sym typeface="Helvetica Neue"/>
              </a:rPr>
              <a:t>05 </a:t>
            </a:r>
            <a:endParaRPr/>
          </a:p>
        </p:txBody>
      </p:sp>
      <p:sp>
        <p:nvSpPr>
          <p:cNvPr id="321" name="Google Shape;321;p36"/>
          <p:cNvSpPr txBox="1"/>
          <p:nvPr/>
        </p:nvSpPr>
        <p:spPr>
          <a:xfrm>
            <a:off x="8314036" y="4261298"/>
            <a:ext cx="2485466" cy="300082"/>
          </a:xfrm>
          <a:prstGeom prst="rect">
            <a:avLst/>
          </a:prstGeom>
          <a:noFill/>
          <a:ln>
            <a:noFill/>
          </a:ln>
        </p:spPr>
        <p:txBody>
          <a:bodyPr anchorCtr="0" anchor="t" bIns="22850" lIns="45700" spcFirstLastPara="1" rIns="45700" wrap="square" tIns="0">
            <a:spAutoFit/>
          </a:bodyPr>
          <a:lstStyle/>
          <a:p>
            <a:pPr indent="0" lvl="0" marL="0" marR="0" rtl="0" algn="l">
              <a:spcBef>
                <a:spcPts val="0"/>
              </a:spcBef>
              <a:spcAft>
                <a:spcPts val="0"/>
              </a:spcAft>
              <a:buClr>
                <a:schemeClr val="dk1"/>
              </a:buClr>
              <a:buSzPts val="1800"/>
              <a:buFont typeface="Helvetica Neue"/>
              <a:buNone/>
            </a:pPr>
            <a:r>
              <a:rPr lang="en-US" sz="1800">
                <a:solidFill>
                  <a:schemeClr val="dk1"/>
                </a:solidFill>
                <a:latin typeface="Helvetica Neue"/>
                <a:ea typeface="Helvetica Neue"/>
                <a:cs typeface="Helvetica Neue"/>
                <a:sym typeface="Helvetica Neue"/>
              </a:rPr>
              <a:t>Задача/Objective</a:t>
            </a:r>
            <a:endParaRPr/>
          </a:p>
        </p:txBody>
      </p:sp>
      <p:sp>
        <p:nvSpPr>
          <p:cNvPr id="322" name="Google Shape;322;p36"/>
          <p:cNvSpPr txBox="1"/>
          <p:nvPr/>
        </p:nvSpPr>
        <p:spPr>
          <a:xfrm>
            <a:off x="8323800" y="4727013"/>
            <a:ext cx="2193491" cy="165495"/>
          </a:xfrm>
          <a:prstGeom prst="rect">
            <a:avLst/>
          </a:prstGeom>
          <a:noFill/>
          <a:ln>
            <a:noFill/>
          </a:ln>
        </p:spPr>
        <p:txBody>
          <a:bodyPr anchorCtr="0" anchor="ctr" bIns="0" lIns="45700" spcFirstLastPara="1" rIns="0" wrap="square" tIns="0">
            <a:spAutoFit/>
          </a:bodyPr>
          <a:lstStyle/>
          <a:p>
            <a:pPr indent="0" lvl="0" marL="0" marR="0" rtl="0" algn="l">
              <a:lnSpc>
                <a:spcPct val="130000"/>
              </a:lnSpc>
              <a:spcBef>
                <a:spcPts val="0"/>
              </a:spcBef>
              <a:spcAft>
                <a:spcPts val="0"/>
              </a:spcAft>
              <a:buClr>
                <a:schemeClr val="dk1"/>
              </a:buClr>
              <a:buSzPts val="900"/>
              <a:buFont typeface="Helvetica Neue"/>
              <a:buNone/>
            </a:pPr>
            <a:r>
              <a:rPr lang="en-US" sz="900">
                <a:solidFill>
                  <a:schemeClr val="dk1"/>
                </a:solidFill>
                <a:latin typeface="Helvetica Neue"/>
                <a:ea typeface="Helvetica Neue"/>
                <a:cs typeface="Helvetica Neue"/>
                <a:sym typeface="Helvetica Neue"/>
              </a:rPr>
              <a:t>Описание/Description</a:t>
            </a:r>
            <a:endParaRPr/>
          </a:p>
        </p:txBody>
      </p:sp>
      <p:sp>
        <p:nvSpPr>
          <p:cNvPr id="323" name="Google Shape;323;p36"/>
          <p:cNvSpPr txBox="1"/>
          <p:nvPr/>
        </p:nvSpPr>
        <p:spPr>
          <a:xfrm>
            <a:off x="1105397" y="5124217"/>
            <a:ext cx="867455" cy="507831"/>
          </a:xfrm>
          <a:prstGeom prst="rect">
            <a:avLst/>
          </a:prstGeom>
          <a:noFill/>
          <a:ln>
            <a:noFill/>
          </a:ln>
        </p:spPr>
        <p:txBody>
          <a:bodyPr anchorCtr="0" anchor="ctr" bIns="22850" lIns="45700" spcFirstLastPara="1" rIns="45700" wrap="square" tIns="22850">
            <a:spAutoFit/>
          </a:bodyPr>
          <a:lstStyle/>
          <a:p>
            <a:pPr indent="0" lvl="0" marL="0" marR="0" rtl="0" algn="ctr">
              <a:spcBef>
                <a:spcPts val="0"/>
              </a:spcBef>
              <a:spcAft>
                <a:spcPts val="0"/>
              </a:spcAft>
              <a:buClr>
                <a:srgbClr val="595959"/>
              </a:buClr>
              <a:buSzPts val="3000"/>
              <a:buFont typeface="Helvetica Neue"/>
              <a:buNone/>
            </a:pPr>
            <a:r>
              <a:rPr b="1" lang="en-US" sz="3000">
                <a:solidFill>
                  <a:srgbClr val="595959"/>
                </a:solidFill>
                <a:latin typeface="Helvetica Neue"/>
                <a:ea typeface="Helvetica Neue"/>
                <a:cs typeface="Helvetica Neue"/>
                <a:sym typeface="Helvetica Neue"/>
              </a:rPr>
              <a:t>02 </a:t>
            </a:r>
            <a:endParaRPr/>
          </a:p>
        </p:txBody>
      </p:sp>
      <p:sp>
        <p:nvSpPr>
          <p:cNvPr id="324" name="Google Shape;324;p36"/>
          <p:cNvSpPr txBox="1"/>
          <p:nvPr/>
        </p:nvSpPr>
        <p:spPr>
          <a:xfrm>
            <a:off x="1802959" y="5213103"/>
            <a:ext cx="2485466" cy="300082"/>
          </a:xfrm>
          <a:prstGeom prst="rect">
            <a:avLst/>
          </a:prstGeom>
          <a:noFill/>
          <a:ln>
            <a:noFill/>
          </a:ln>
        </p:spPr>
        <p:txBody>
          <a:bodyPr anchorCtr="0" anchor="t" bIns="22850" lIns="45700" spcFirstLastPara="1" rIns="45700" wrap="square" tIns="0">
            <a:spAutoFit/>
          </a:bodyPr>
          <a:lstStyle/>
          <a:p>
            <a:pPr indent="0" lvl="0" marL="0" marR="0" rtl="0" algn="l">
              <a:spcBef>
                <a:spcPts val="0"/>
              </a:spcBef>
              <a:spcAft>
                <a:spcPts val="0"/>
              </a:spcAft>
              <a:buClr>
                <a:schemeClr val="dk1"/>
              </a:buClr>
              <a:buSzPts val="1800"/>
              <a:buFont typeface="Helvetica Neue"/>
              <a:buNone/>
            </a:pPr>
            <a:r>
              <a:rPr lang="en-US" sz="1800">
                <a:solidFill>
                  <a:schemeClr val="dk1"/>
                </a:solidFill>
                <a:latin typeface="Helvetica Neue"/>
                <a:ea typeface="Helvetica Neue"/>
                <a:cs typeface="Helvetica Neue"/>
                <a:sym typeface="Helvetica Neue"/>
              </a:rPr>
              <a:t>Задача/ Objective</a:t>
            </a:r>
            <a:endParaRPr/>
          </a:p>
        </p:txBody>
      </p:sp>
      <p:sp>
        <p:nvSpPr>
          <p:cNvPr id="325" name="Google Shape;325;p36"/>
          <p:cNvSpPr txBox="1"/>
          <p:nvPr/>
        </p:nvSpPr>
        <p:spPr>
          <a:xfrm>
            <a:off x="1812723" y="5678818"/>
            <a:ext cx="2193491" cy="165495"/>
          </a:xfrm>
          <a:prstGeom prst="rect">
            <a:avLst/>
          </a:prstGeom>
          <a:noFill/>
          <a:ln>
            <a:noFill/>
          </a:ln>
        </p:spPr>
        <p:txBody>
          <a:bodyPr anchorCtr="0" anchor="ctr" bIns="0" lIns="45700" spcFirstLastPara="1" rIns="0" wrap="square" tIns="0">
            <a:spAutoFit/>
          </a:bodyPr>
          <a:lstStyle/>
          <a:p>
            <a:pPr indent="0" lvl="0" marL="0" marR="0" rtl="0" algn="l">
              <a:lnSpc>
                <a:spcPct val="130000"/>
              </a:lnSpc>
              <a:spcBef>
                <a:spcPts val="0"/>
              </a:spcBef>
              <a:spcAft>
                <a:spcPts val="0"/>
              </a:spcAft>
              <a:buClr>
                <a:schemeClr val="dk1"/>
              </a:buClr>
              <a:buSzPts val="900"/>
              <a:buFont typeface="Helvetica Neue"/>
              <a:buNone/>
            </a:pPr>
            <a:r>
              <a:rPr lang="en-US" sz="900">
                <a:solidFill>
                  <a:schemeClr val="dk1"/>
                </a:solidFill>
                <a:latin typeface="Helvetica Neue"/>
                <a:ea typeface="Helvetica Neue"/>
                <a:cs typeface="Helvetica Neue"/>
                <a:sym typeface="Helvetica Neue"/>
              </a:rPr>
              <a:t>Описание/Description</a:t>
            </a:r>
            <a:endParaRPr/>
          </a:p>
        </p:txBody>
      </p:sp>
      <p:sp>
        <p:nvSpPr>
          <p:cNvPr id="326" name="Google Shape;326;p36"/>
          <p:cNvSpPr txBox="1"/>
          <p:nvPr/>
        </p:nvSpPr>
        <p:spPr>
          <a:xfrm>
            <a:off x="4343414" y="5130809"/>
            <a:ext cx="867455" cy="507831"/>
          </a:xfrm>
          <a:prstGeom prst="rect">
            <a:avLst/>
          </a:prstGeom>
          <a:noFill/>
          <a:ln>
            <a:noFill/>
          </a:ln>
        </p:spPr>
        <p:txBody>
          <a:bodyPr anchorCtr="0" anchor="ctr" bIns="22850" lIns="45700" spcFirstLastPara="1" rIns="45700" wrap="square" tIns="22850">
            <a:spAutoFit/>
          </a:bodyPr>
          <a:lstStyle/>
          <a:p>
            <a:pPr indent="0" lvl="0" marL="0" marR="0" rtl="0" algn="ctr">
              <a:spcBef>
                <a:spcPts val="0"/>
              </a:spcBef>
              <a:spcAft>
                <a:spcPts val="0"/>
              </a:spcAft>
              <a:buClr>
                <a:srgbClr val="595959"/>
              </a:buClr>
              <a:buSzPts val="3000"/>
              <a:buFont typeface="Helvetica Neue"/>
              <a:buNone/>
            </a:pPr>
            <a:r>
              <a:rPr b="1" lang="en-US" sz="3000">
                <a:solidFill>
                  <a:srgbClr val="595959"/>
                </a:solidFill>
                <a:latin typeface="Helvetica Neue"/>
                <a:ea typeface="Helvetica Neue"/>
                <a:cs typeface="Helvetica Neue"/>
                <a:sym typeface="Helvetica Neue"/>
              </a:rPr>
              <a:t>04 </a:t>
            </a:r>
            <a:endParaRPr/>
          </a:p>
        </p:txBody>
      </p:sp>
      <p:sp>
        <p:nvSpPr>
          <p:cNvPr id="327" name="Google Shape;327;p36"/>
          <p:cNvSpPr txBox="1"/>
          <p:nvPr/>
        </p:nvSpPr>
        <p:spPr>
          <a:xfrm>
            <a:off x="5040975" y="5219695"/>
            <a:ext cx="2485466" cy="300082"/>
          </a:xfrm>
          <a:prstGeom prst="rect">
            <a:avLst/>
          </a:prstGeom>
          <a:noFill/>
          <a:ln>
            <a:noFill/>
          </a:ln>
        </p:spPr>
        <p:txBody>
          <a:bodyPr anchorCtr="0" anchor="t" bIns="22850" lIns="45700" spcFirstLastPara="1" rIns="45700" wrap="square" tIns="0">
            <a:spAutoFit/>
          </a:bodyPr>
          <a:lstStyle/>
          <a:p>
            <a:pPr indent="0" lvl="0" marL="0" marR="0" rtl="0" algn="l">
              <a:spcBef>
                <a:spcPts val="0"/>
              </a:spcBef>
              <a:spcAft>
                <a:spcPts val="0"/>
              </a:spcAft>
              <a:buClr>
                <a:schemeClr val="dk1"/>
              </a:buClr>
              <a:buSzPts val="1800"/>
              <a:buFont typeface="Helvetica Neue"/>
              <a:buNone/>
            </a:pPr>
            <a:r>
              <a:rPr lang="en-US" sz="1800">
                <a:solidFill>
                  <a:schemeClr val="dk1"/>
                </a:solidFill>
                <a:latin typeface="Helvetica Neue"/>
                <a:ea typeface="Helvetica Neue"/>
                <a:cs typeface="Helvetica Neue"/>
                <a:sym typeface="Helvetica Neue"/>
              </a:rPr>
              <a:t>Задача/Objective</a:t>
            </a:r>
            <a:endParaRPr/>
          </a:p>
        </p:txBody>
      </p:sp>
      <p:sp>
        <p:nvSpPr>
          <p:cNvPr id="328" name="Google Shape;328;p36"/>
          <p:cNvSpPr txBox="1"/>
          <p:nvPr/>
        </p:nvSpPr>
        <p:spPr>
          <a:xfrm>
            <a:off x="5050739" y="5685410"/>
            <a:ext cx="2193491" cy="165495"/>
          </a:xfrm>
          <a:prstGeom prst="rect">
            <a:avLst/>
          </a:prstGeom>
          <a:noFill/>
          <a:ln>
            <a:noFill/>
          </a:ln>
        </p:spPr>
        <p:txBody>
          <a:bodyPr anchorCtr="0" anchor="ctr" bIns="0" lIns="45700" spcFirstLastPara="1" rIns="0" wrap="square" tIns="0">
            <a:spAutoFit/>
          </a:bodyPr>
          <a:lstStyle/>
          <a:p>
            <a:pPr indent="0" lvl="0" marL="0" marR="0" rtl="0" algn="l">
              <a:lnSpc>
                <a:spcPct val="130000"/>
              </a:lnSpc>
              <a:spcBef>
                <a:spcPts val="0"/>
              </a:spcBef>
              <a:spcAft>
                <a:spcPts val="0"/>
              </a:spcAft>
              <a:buClr>
                <a:schemeClr val="dk1"/>
              </a:buClr>
              <a:buSzPts val="900"/>
              <a:buFont typeface="Helvetica Neue"/>
              <a:buNone/>
            </a:pPr>
            <a:r>
              <a:rPr lang="en-US" sz="900">
                <a:solidFill>
                  <a:schemeClr val="dk1"/>
                </a:solidFill>
                <a:latin typeface="Helvetica Neue"/>
                <a:ea typeface="Helvetica Neue"/>
                <a:cs typeface="Helvetica Neue"/>
                <a:sym typeface="Helvetica Neue"/>
              </a:rPr>
              <a:t>Описание/Description</a:t>
            </a:r>
            <a:endParaRPr/>
          </a:p>
        </p:txBody>
      </p:sp>
      <p:sp>
        <p:nvSpPr>
          <p:cNvPr id="329" name="Google Shape;329;p36"/>
          <p:cNvSpPr txBox="1"/>
          <p:nvPr/>
        </p:nvSpPr>
        <p:spPr>
          <a:xfrm>
            <a:off x="7579732" y="5121165"/>
            <a:ext cx="867455" cy="507831"/>
          </a:xfrm>
          <a:prstGeom prst="rect">
            <a:avLst/>
          </a:prstGeom>
          <a:noFill/>
          <a:ln>
            <a:noFill/>
          </a:ln>
        </p:spPr>
        <p:txBody>
          <a:bodyPr anchorCtr="0" anchor="ctr" bIns="22850" lIns="45700" spcFirstLastPara="1" rIns="45700" wrap="square" tIns="22850">
            <a:spAutoFit/>
          </a:bodyPr>
          <a:lstStyle/>
          <a:p>
            <a:pPr indent="0" lvl="0" marL="0" marR="0" rtl="0" algn="ctr">
              <a:spcBef>
                <a:spcPts val="0"/>
              </a:spcBef>
              <a:spcAft>
                <a:spcPts val="0"/>
              </a:spcAft>
              <a:buClr>
                <a:srgbClr val="595959"/>
              </a:buClr>
              <a:buSzPts val="3000"/>
              <a:buFont typeface="Helvetica Neue"/>
              <a:buNone/>
            </a:pPr>
            <a:r>
              <a:rPr b="1" lang="en-US" sz="3000">
                <a:solidFill>
                  <a:srgbClr val="595959"/>
                </a:solidFill>
                <a:latin typeface="Helvetica Neue"/>
                <a:ea typeface="Helvetica Neue"/>
                <a:cs typeface="Helvetica Neue"/>
                <a:sym typeface="Helvetica Neue"/>
              </a:rPr>
              <a:t>06 </a:t>
            </a:r>
            <a:endParaRPr/>
          </a:p>
        </p:txBody>
      </p:sp>
      <p:sp>
        <p:nvSpPr>
          <p:cNvPr id="330" name="Google Shape;330;p36"/>
          <p:cNvSpPr txBox="1"/>
          <p:nvPr/>
        </p:nvSpPr>
        <p:spPr>
          <a:xfrm>
            <a:off x="8277293" y="5210051"/>
            <a:ext cx="2485466" cy="300082"/>
          </a:xfrm>
          <a:prstGeom prst="rect">
            <a:avLst/>
          </a:prstGeom>
          <a:noFill/>
          <a:ln>
            <a:noFill/>
          </a:ln>
        </p:spPr>
        <p:txBody>
          <a:bodyPr anchorCtr="0" anchor="t" bIns="22850" lIns="45700" spcFirstLastPara="1" rIns="45700" wrap="square" tIns="0">
            <a:spAutoFit/>
          </a:bodyPr>
          <a:lstStyle/>
          <a:p>
            <a:pPr indent="0" lvl="0" marL="0" marR="0" rtl="0" algn="l">
              <a:spcBef>
                <a:spcPts val="0"/>
              </a:spcBef>
              <a:spcAft>
                <a:spcPts val="0"/>
              </a:spcAft>
              <a:buClr>
                <a:schemeClr val="dk1"/>
              </a:buClr>
              <a:buSzPts val="1800"/>
              <a:buFont typeface="Helvetica Neue"/>
              <a:buNone/>
            </a:pPr>
            <a:r>
              <a:rPr lang="en-US" sz="1800">
                <a:solidFill>
                  <a:schemeClr val="dk1"/>
                </a:solidFill>
                <a:latin typeface="Helvetica Neue"/>
                <a:ea typeface="Helvetica Neue"/>
                <a:cs typeface="Helvetica Neue"/>
                <a:sym typeface="Helvetica Neue"/>
              </a:rPr>
              <a:t>Задача/Objective</a:t>
            </a:r>
            <a:endParaRPr/>
          </a:p>
        </p:txBody>
      </p:sp>
      <p:sp>
        <p:nvSpPr>
          <p:cNvPr id="331" name="Google Shape;331;p36"/>
          <p:cNvSpPr txBox="1"/>
          <p:nvPr/>
        </p:nvSpPr>
        <p:spPr>
          <a:xfrm>
            <a:off x="8287057" y="5675766"/>
            <a:ext cx="2193491" cy="165495"/>
          </a:xfrm>
          <a:prstGeom prst="rect">
            <a:avLst/>
          </a:prstGeom>
          <a:noFill/>
          <a:ln>
            <a:noFill/>
          </a:ln>
        </p:spPr>
        <p:txBody>
          <a:bodyPr anchorCtr="0" anchor="ctr" bIns="0" lIns="45700" spcFirstLastPara="1" rIns="0" wrap="square" tIns="0">
            <a:spAutoFit/>
          </a:bodyPr>
          <a:lstStyle/>
          <a:p>
            <a:pPr indent="0" lvl="0" marL="0" marR="0" rtl="0" algn="l">
              <a:lnSpc>
                <a:spcPct val="130000"/>
              </a:lnSpc>
              <a:spcBef>
                <a:spcPts val="0"/>
              </a:spcBef>
              <a:spcAft>
                <a:spcPts val="0"/>
              </a:spcAft>
              <a:buClr>
                <a:schemeClr val="dk1"/>
              </a:buClr>
              <a:buSzPts val="900"/>
              <a:buFont typeface="Helvetica Neue"/>
              <a:buNone/>
            </a:pPr>
            <a:r>
              <a:rPr lang="en-US" sz="900">
                <a:solidFill>
                  <a:schemeClr val="dk1"/>
                </a:solidFill>
                <a:latin typeface="Helvetica Neue"/>
                <a:ea typeface="Helvetica Neue"/>
                <a:cs typeface="Helvetica Neue"/>
                <a:sym typeface="Helvetica Neue"/>
              </a:rPr>
              <a:t>Описание/Description</a:t>
            </a:r>
            <a:endParaRPr/>
          </a:p>
        </p:txBody>
      </p:sp>
      <p:cxnSp>
        <p:nvCxnSpPr>
          <p:cNvPr id="332" name="Google Shape;332;p36"/>
          <p:cNvCxnSpPr/>
          <p:nvPr/>
        </p:nvCxnSpPr>
        <p:spPr>
          <a:xfrm flipH="1" rot="5400000">
            <a:off x="3389632" y="5168570"/>
            <a:ext cx="1767840" cy="29747"/>
          </a:xfrm>
          <a:prstGeom prst="straightConnector1">
            <a:avLst/>
          </a:prstGeom>
          <a:noFill/>
          <a:ln cap="flat" cmpd="sng" w="12700">
            <a:solidFill>
              <a:srgbClr val="E5E5E5"/>
            </a:solidFill>
            <a:prstDash val="solid"/>
            <a:miter lim="800000"/>
            <a:headEnd len="sm" w="sm" type="none"/>
            <a:tailEnd len="sm" w="sm" type="none"/>
          </a:ln>
        </p:spPr>
      </p:cxnSp>
      <p:cxnSp>
        <p:nvCxnSpPr>
          <p:cNvPr id="333" name="Google Shape;333;p36"/>
          <p:cNvCxnSpPr/>
          <p:nvPr/>
        </p:nvCxnSpPr>
        <p:spPr>
          <a:xfrm flipH="1" rot="5400000">
            <a:off x="6802959" y="5168571"/>
            <a:ext cx="1767840" cy="29747"/>
          </a:xfrm>
          <a:prstGeom prst="straightConnector1">
            <a:avLst/>
          </a:prstGeom>
          <a:noFill/>
          <a:ln cap="flat" cmpd="sng" w="12700">
            <a:solidFill>
              <a:srgbClr val="E5E5E5"/>
            </a:solidFill>
            <a:prstDash val="solid"/>
            <a:miter lim="800000"/>
            <a:headEnd len="sm" w="sm" type="none"/>
            <a:tailEnd len="sm" w="sm" type="none"/>
          </a:ln>
        </p:spPr>
      </p:cxnSp>
      <p:sp>
        <p:nvSpPr>
          <p:cNvPr id="334" name="Google Shape;334;p36"/>
          <p:cNvSpPr/>
          <p:nvPr/>
        </p:nvSpPr>
        <p:spPr>
          <a:xfrm>
            <a:off x="9999694" y="2412381"/>
            <a:ext cx="806833" cy="702733"/>
          </a:xfrm>
          <a:custGeom>
            <a:rect b="b" l="l" r="r" t="t"/>
            <a:pathLst>
              <a:path extrusionOk="0" h="59" w="68">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rgbClr val="FFFFFF"/>
          </a:solidFill>
          <a:ln>
            <a:noFill/>
          </a:ln>
        </p:spPr>
        <p:txBody>
          <a:bodyPr anchorCtr="0" anchor="t" bIns="60950" lIns="121875" spcFirstLastPara="1" rIns="121875" wrap="square" tIns="609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335" name="Google Shape;335;p36"/>
          <p:cNvSpPr/>
          <p:nvPr/>
        </p:nvSpPr>
        <p:spPr>
          <a:xfrm>
            <a:off x="8304703" y="2465023"/>
            <a:ext cx="703545" cy="623872"/>
          </a:xfrm>
          <a:custGeom>
            <a:rect b="b" l="l" r="r" t="t"/>
            <a:pathLst>
              <a:path extrusionOk="0" h="58" w="65">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p:spPr>
        <p:txBody>
          <a:bodyPr anchorCtr="0" anchor="t" bIns="60950" lIns="121875" spcFirstLastPara="1" rIns="121875" wrap="square" tIns="609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336" name="Google Shape;336;p36"/>
          <p:cNvSpPr/>
          <p:nvPr/>
        </p:nvSpPr>
        <p:spPr>
          <a:xfrm>
            <a:off x="6581143" y="2470914"/>
            <a:ext cx="716701" cy="571696"/>
          </a:xfrm>
          <a:custGeom>
            <a:rect b="b" l="l" r="r" t="t"/>
            <a:pathLst>
              <a:path extrusionOk="0" h="58" w="73">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rgbClr val="FFFFFF"/>
          </a:solidFill>
          <a:ln>
            <a:noFill/>
          </a:ln>
        </p:spPr>
        <p:txBody>
          <a:bodyPr anchorCtr="0" anchor="t" bIns="60950" lIns="121875" spcFirstLastPara="1" rIns="121875" wrap="square" tIns="609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337" name="Google Shape;337;p36"/>
          <p:cNvSpPr/>
          <p:nvPr/>
        </p:nvSpPr>
        <p:spPr>
          <a:xfrm>
            <a:off x="3199380" y="2377244"/>
            <a:ext cx="806834" cy="807042"/>
          </a:xfrm>
          <a:custGeom>
            <a:rect b="b" l="l" r="r" t="t"/>
            <a:pathLst>
              <a:path extrusionOk="0"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rgbClr val="FFFFFF"/>
          </a:solidFill>
          <a:ln>
            <a:noFill/>
          </a:ln>
        </p:spPr>
        <p:txBody>
          <a:bodyPr anchorCtr="0" anchor="t" bIns="60950" lIns="121875" spcFirstLastPara="1" rIns="121875" wrap="square" tIns="609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338" name="Google Shape;338;p36"/>
          <p:cNvSpPr/>
          <p:nvPr/>
        </p:nvSpPr>
        <p:spPr>
          <a:xfrm>
            <a:off x="5102596" y="2440691"/>
            <a:ext cx="627903" cy="754890"/>
          </a:xfrm>
          <a:custGeom>
            <a:rect b="b" l="l" r="r" t="t"/>
            <a:pathLst>
              <a:path extrusionOk="0" h="58" w="48">
                <a:moveTo>
                  <a:pt x="48" y="31"/>
                </a:moveTo>
                <a:cubicBezTo>
                  <a:pt x="48" y="47"/>
                  <a:pt x="26" y="57"/>
                  <a:pt x="25" y="58"/>
                </a:cubicBezTo>
                <a:cubicBezTo>
                  <a:pt x="25" y="58"/>
                  <a:pt x="24" y="58"/>
                  <a:pt x="24" y="58"/>
                </a:cubicBezTo>
                <a:cubicBezTo>
                  <a:pt x="24" y="58"/>
                  <a:pt x="23" y="58"/>
                  <a:pt x="23" y="58"/>
                </a:cubicBezTo>
                <a:cubicBezTo>
                  <a:pt x="22" y="57"/>
                  <a:pt x="0" y="47"/>
                  <a:pt x="0" y="31"/>
                </a:cubicBezTo>
                <a:cubicBezTo>
                  <a:pt x="0" y="2"/>
                  <a:pt x="0" y="2"/>
                  <a:pt x="0" y="2"/>
                </a:cubicBezTo>
                <a:cubicBezTo>
                  <a:pt x="0" y="1"/>
                  <a:pt x="1" y="0"/>
                  <a:pt x="2" y="0"/>
                </a:cubicBezTo>
                <a:cubicBezTo>
                  <a:pt x="46" y="0"/>
                  <a:pt x="46" y="0"/>
                  <a:pt x="46" y="0"/>
                </a:cubicBezTo>
                <a:cubicBezTo>
                  <a:pt x="47" y="0"/>
                  <a:pt x="48" y="1"/>
                  <a:pt x="48" y="2"/>
                </a:cubicBezTo>
                <a:lnTo>
                  <a:pt x="48" y="31"/>
                </a:lnTo>
                <a:close/>
                <a:moveTo>
                  <a:pt x="41" y="7"/>
                </a:moveTo>
                <a:cubicBezTo>
                  <a:pt x="24" y="7"/>
                  <a:pt x="24" y="7"/>
                  <a:pt x="24" y="7"/>
                </a:cubicBezTo>
                <a:cubicBezTo>
                  <a:pt x="24" y="50"/>
                  <a:pt x="24" y="50"/>
                  <a:pt x="24" y="50"/>
                </a:cubicBezTo>
                <a:cubicBezTo>
                  <a:pt x="26" y="49"/>
                  <a:pt x="29" y="47"/>
                  <a:pt x="32" y="45"/>
                </a:cubicBezTo>
                <a:cubicBezTo>
                  <a:pt x="36" y="42"/>
                  <a:pt x="41" y="37"/>
                  <a:pt x="41" y="31"/>
                </a:cubicBezTo>
                <a:lnTo>
                  <a:pt x="41" y="7"/>
                </a:lnTo>
                <a:close/>
              </a:path>
            </a:pathLst>
          </a:custGeom>
          <a:solidFill>
            <a:srgbClr val="FFFFFF"/>
          </a:solidFill>
          <a:ln>
            <a:noFill/>
          </a:ln>
        </p:spPr>
        <p:txBody>
          <a:bodyPr anchorCtr="0" anchor="t" bIns="60950" lIns="121875" spcFirstLastPara="1" rIns="121875" wrap="square" tIns="609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339" name="Google Shape;339;p36"/>
          <p:cNvSpPr/>
          <p:nvPr/>
        </p:nvSpPr>
        <p:spPr>
          <a:xfrm>
            <a:off x="1538693" y="2480770"/>
            <a:ext cx="867208" cy="680772"/>
          </a:xfrm>
          <a:custGeom>
            <a:rect b="b" l="l" r="r" t="t"/>
            <a:pathLst>
              <a:path extrusionOk="0" h="57" w="73">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lt1"/>
          </a:solidFill>
          <a:ln>
            <a:noFill/>
          </a:ln>
        </p:spPr>
        <p:txBody>
          <a:bodyPr anchorCtr="0" anchor="t" bIns="60950" lIns="121875" spcFirstLastPara="1" rIns="121875" wrap="square" tIns="609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340" name="Google Shape;340;p36"/>
          <p:cNvSpPr txBox="1"/>
          <p:nvPr/>
        </p:nvSpPr>
        <p:spPr>
          <a:xfrm>
            <a:off x="723900" y="833984"/>
            <a:ext cx="10468703" cy="609398"/>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Напишите, какие ключевые задачи решает интранет в компании / </a:t>
            </a:r>
            <a:endParaRPr/>
          </a:p>
          <a:p>
            <a:pPr indent="0" lvl="0" marL="0" marR="0" rtl="0" algn="just">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Write down 6 key tasks which your intranet supports </a:t>
            </a:r>
            <a:endParaRPr/>
          </a:p>
        </p:txBody>
      </p:sp>
      <p:sp>
        <p:nvSpPr>
          <p:cNvPr id="341" name="Google Shape;341;p36"/>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Задачи интранета / Intranet objectives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37"/>
          <p:cNvPicPr preferRelativeResize="0"/>
          <p:nvPr/>
        </p:nvPicPr>
        <p:blipFill rotWithShape="1">
          <a:blip r:embed="rId3">
            <a:alphaModFix/>
          </a:blip>
          <a:srcRect b="0" l="4792" r="4791" t="0"/>
          <a:stretch/>
        </p:blipFill>
        <p:spPr>
          <a:xfrm>
            <a:off x="372132" y="1190803"/>
            <a:ext cx="5704204" cy="4910029"/>
          </a:xfrm>
          <a:prstGeom prst="rect">
            <a:avLst/>
          </a:prstGeom>
          <a:noFill/>
          <a:ln>
            <a:noFill/>
          </a:ln>
        </p:spPr>
      </p:pic>
      <p:sp>
        <p:nvSpPr>
          <p:cNvPr id="348" name="Google Shape;348;p37"/>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Решение / Solution</a:t>
            </a:r>
            <a:endParaRPr/>
          </a:p>
        </p:txBody>
      </p:sp>
      <p:sp>
        <p:nvSpPr>
          <p:cNvPr id="349" name="Google Shape;349;p37"/>
          <p:cNvSpPr txBox="1"/>
          <p:nvPr/>
        </p:nvSpPr>
        <p:spPr>
          <a:xfrm>
            <a:off x="749964" y="810941"/>
            <a:ext cx="8044190" cy="556563"/>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Опишите решения, которые вы/ваша команда нашла, чтобы решить боли пользователей</a:t>
            </a:r>
            <a:endParaRPr sz="1400">
              <a:solidFill>
                <a:schemeClr val="dk1"/>
              </a:solidFill>
              <a:latin typeface="Helvetica Neue"/>
              <a:ea typeface="Helvetica Neue"/>
              <a:cs typeface="Helvetica Neue"/>
              <a:sym typeface="Helvetica Neue"/>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Describe the solutions which you/ your team found in order to solve issues and deal with user pains</a:t>
            </a:r>
            <a:endParaRPr/>
          </a:p>
        </p:txBody>
      </p:sp>
      <p:sp>
        <p:nvSpPr>
          <p:cNvPr id="350" name="Google Shape;350;p37"/>
          <p:cNvSpPr txBox="1"/>
          <p:nvPr/>
        </p:nvSpPr>
        <p:spPr>
          <a:xfrm>
            <a:off x="6209991" y="1863935"/>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Решение/Solution</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351" name="Google Shape;351;p37"/>
          <p:cNvSpPr txBox="1"/>
          <p:nvPr/>
        </p:nvSpPr>
        <p:spPr>
          <a:xfrm>
            <a:off x="1624136" y="5282049"/>
            <a:ext cx="3577256" cy="2546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000">
                <a:solidFill>
                  <a:schemeClr val="dk1"/>
                </a:solidFill>
                <a:latin typeface="Helvetica Neue"/>
                <a:ea typeface="Helvetica Neue"/>
                <a:cs typeface="Helvetica Neue"/>
                <a:sym typeface="Helvetica Neue"/>
              </a:rPr>
              <a:t>Скриншот с описанием /Screenshot with description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8"/>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Решение / Solution</a:t>
            </a:r>
            <a:endParaRPr/>
          </a:p>
        </p:txBody>
      </p:sp>
      <p:sp>
        <p:nvSpPr>
          <p:cNvPr id="358" name="Google Shape;358;p38"/>
          <p:cNvSpPr txBox="1"/>
          <p:nvPr/>
        </p:nvSpPr>
        <p:spPr>
          <a:xfrm>
            <a:off x="749964" y="810941"/>
            <a:ext cx="8044190" cy="556563"/>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Опишите решения, которые вы/ваша команда нашла, чтобы решить боли пользователей</a:t>
            </a:r>
            <a:endParaRPr sz="1400">
              <a:solidFill>
                <a:schemeClr val="dk1"/>
              </a:solidFill>
              <a:latin typeface="Helvetica Neue"/>
              <a:ea typeface="Helvetica Neue"/>
              <a:cs typeface="Helvetica Neue"/>
              <a:sym typeface="Helvetica Neue"/>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Describe the solutions which you/ your team found in order to solve issues and deal with user pains</a:t>
            </a:r>
            <a:endParaRPr/>
          </a:p>
        </p:txBody>
      </p:sp>
      <p:sp>
        <p:nvSpPr>
          <p:cNvPr id="359" name="Google Shape;359;p38"/>
          <p:cNvSpPr txBox="1"/>
          <p:nvPr/>
        </p:nvSpPr>
        <p:spPr>
          <a:xfrm>
            <a:off x="6209991" y="1863935"/>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Решение/Solution</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pic>
        <p:nvPicPr>
          <p:cNvPr descr="iPhone6_mockup_front_white.png" id="360" name="Google Shape;360;p38"/>
          <p:cNvPicPr preferRelativeResize="0"/>
          <p:nvPr/>
        </p:nvPicPr>
        <p:blipFill rotWithShape="1">
          <a:blip r:embed="rId3">
            <a:alphaModFix/>
          </a:blip>
          <a:srcRect b="0" l="0" r="0" t="0"/>
          <a:stretch/>
        </p:blipFill>
        <p:spPr>
          <a:xfrm>
            <a:off x="962244" y="1308004"/>
            <a:ext cx="3650578" cy="5712406"/>
          </a:xfrm>
          <a:prstGeom prst="rect">
            <a:avLst/>
          </a:prstGeom>
          <a:noFill/>
          <a:ln>
            <a:noFill/>
          </a:ln>
        </p:spPr>
      </p:pic>
      <p:sp>
        <p:nvSpPr>
          <p:cNvPr id="361" name="Google Shape;361;p38"/>
          <p:cNvSpPr txBox="1"/>
          <p:nvPr/>
        </p:nvSpPr>
        <p:spPr>
          <a:xfrm>
            <a:off x="4153580" y="6422081"/>
            <a:ext cx="3577256" cy="2546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000">
                <a:solidFill>
                  <a:schemeClr val="dk1"/>
                </a:solidFill>
                <a:latin typeface="Helvetica Neue"/>
                <a:ea typeface="Helvetica Neue"/>
                <a:cs typeface="Helvetica Neue"/>
                <a:sym typeface="Helvetica Neue"/>
              </a:rPr>
              <a:t>Скриншот с описанием /Screenshot with description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p:nvPr/>
        </p:nvSpPr>
        <p:spPr>
          <a:xfrm>
            <a:off x="4604708" y="1762878"/>
            <a:ext cx="6609348" cy="28777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Helvetica Neue"/>
                <a:ea typeface="Helvetica Neue"/>
                <a:cs typeface="Helvetica Neue"/>
                <a:sym typeface="Helvetica Neue"/>
              </a:rPr>
              <a:t>Перед тем как отправить заявку, внимательно </a:t>
            </a:r>
            <a:r>
              <a:rPr b="0" i="0" lang="en-US" sz="1600" u="sng" cap="none" strike="noStrike">
                <a:solidFill>
                  <a:schemeClr val="hlink"/>
                </a:solidFill>
                <a:latin typeface="Helvetica Neue"/>
                <a:ea typeface="Helvetica Neue"/>
                <a:cs typeface="Helvetica Neue"/>
                <a:sym typeface="Helvetica Neue"/>
                <a:hlinkClick r:id="rId3"/>
              </a:rPr>
              <a:t>прочтите условия проведения конкурса </a:t>
            </a:r>
            <a:r>
              <a:rPr b="0" i="0" lang="en-US" sz="1600" u="none" cap="none" strike="noStrike">
                <a:solidFill>
                  <a:schemeClr val="dk1"/>
                </a:solidFill>
                <a:latin typeface="Helvetica Neue"/>
                <a:ea typeface="Helvetica Neue"/>
                <a:cs typeface="Helvetica Neue"/>
                <a:sym typeface="Helvetica Neue"/>
              </a:rPr>
              <a:t>на сайте Russian Intranet Awards. Участие в Конкурсе подразумевает, что вы ознакомились с правилами и даете на них согласие. </a:t>
            </a:r>
            <a:br>
              <a:rPr b="0" i="0" lang="en-US" sz="1600" u="none" cap="none" strike="noStrike">
                <a:solidFill>
                  <a:schemeClr val="dk1"/>
                </a:solidFill>
                <a:latin typeface="Helvetica Neue"/>
                <a:ea typeface="Helvetica Neue"/>
                <a:cs typeface="Helvetica Neue"/>
                <a:sym typeface="Helvetica Neue"/>
              </a:rPr>
            </a:br>
            <a:endParaRPr b="0" i="0" sz="1600" u="none" cap="none" strike="noStrike">
              <a:solidFill>
                <a:schemeClr val="dk1"/>
              </a:solidFill>
              <a:latin typeface="Helvetica Neue"/>
              <a:ea typeface="Helvetica Neue"/>
              <a:cs typeface="Helvetica Neue"/>
              <a:sym typeface="Helvetica Neue"/>
            </a:endParaRPr>
          </a:p>
          <a:p>
            <a:pPr indent="0" lvl="0" marL="0" marR="0" rtl="0" algn="l">
              <a:spcBef>
                <a:spcPts val="600"/>
              </a:spcBef>
              <a:spcAft>
                <a:spcPts val="0"/>
              </a:spcAft>
              <a:buNone/>
            </a:pPr>
            <a:r>
              <a:rPr b="1" i="0" lang="en-US" sz="1600" u="none" cap="none" strike="noStrike">
                <a:solidFill>
                  <a:schemeClr val="dk1"/>
                </a:solidFill>
                <a:latin typeface="Helvetica Neue"/>
                <a:ea typeface="Helvetica Neue"/>
                <a:cs typeface="Helvetica Neue"/>
                <a:sym typeface="Helvetica Neue"/>
              </a:rPr>
              <a:t>Важно! </a:t>
            </a:r>
            <a:r>
              <a:rPr b="0" i="0" lang="en-US" sz="1600" u="none" cap="none" strike="noStrike">
                <a:solidFill>
                  <a:schemeClr val="dk1"/>
                </a:solidFill>
                <a:latin typeface="Helvetica Neue"/>
                <a:ea typeface="Helvetica Neue"/>
                <a:cs typeface="Helvetica Neue"/>
                <a:sym typeface="Helvetica Neue"/>
              </a:rPr>
              <a:t>Участие в конкурсе подразумевает, что заявка, изображения, видеоматериалы, отправленные на оценку, могут быть использованы в дальнейшем организаторами конкурса. Поэтому убедитесь, что скриншоты и информация в заявке не содержат конфиденциальной информации о вас и вашей компании. </a:t>
            </a:r>
            <a:endParaRPr b="0" i="0" sz="1600" u="none" cap="none" strike="noStrike">
              <a:solidFill>
                <a:schemeClr val="dk1"/>
              </a:solidFill>
              <a:latin typeface="Helvetica Neue"/>
              <a:ea typeface="Helvetica Neue"/>
              <a:cs typeface="Helvetica Neue"/>
              <a:sym typeface="Helvetica Neue"/>
            </a:endParaRPr>
          </a:p>
        </p:txBody>
      </p:sp>
      <p:sp>
        <p:nvSpPr>
          <p:cNvPr id="97" name="Google Shape;97;p21"/>
          <p:cNvSpPr txBox="1"/>
          <p:nvPr/>
        </p:nvSpPr>
        <p:spPr>
          <a:xfrm>
            <a:off x="915379" y="1065165"/>
            <a:ext cx="184731" cy="20589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t/>
            </a:r>
            <a:endParaRPr b="0" i="0" sz="900" u="none" cap="none" strike="noStrike">
              <a:solidFill>
                <a:schemeClr val="dk1"/>
              </a:solidFill>
              <a:latin typeface="Lato Light"/>
              <a:ea typeface="Lato Light"/>
              <a:cs typeface="Lato Light"/>
              <a:sym typeface="Lato Light"/>
            </a:endParaRPr>
          </a:p>
        </p:txBody>
      </p:sp>
      <p:pic>
        <p:nvPicPr>
          <p:cNvPr descr="Изображение выглядит как монитор, стол, бумага, сидит&#10;&#10;Автоматически созданное описание" id="98" name="Google Shape;98;p21">
            <a:hlinkClick r:id="rId4"/>
          </p:cNvPr>
          <p:cNvPicPr preferRelativeResize="0"/>
          <p:nvPr>
            <p:ph idx="2" type="pic"/>
          </p:nvPr>
        </p:nvPicPr>
        <p:blipFill rotWithShape="1">
          <a:blip r:embed="rId5">
            <a:alphaModFix/>
          </a:blip>
          <a:srcRect b="0" l="0" r="0" t="0"/>
          <a:stretch/>
        </p:blipFill>
        <p:spPr>
          <a:xfrm>
            <a:off x="838199" y="1644125"/>
            <a:ext cx="3398521" cy="3303795"/>
          </a:xfrm>
          <a:prstGeom prst="rect">
            <a:avLst/>
          </a:prstGeom>
          <a:noFill/>
          <a:ln>
            <a:noFill/>
          </a:ln>
        </p:spPr>
      </p:pic>
      <p:sp>
        <p:nvSpPr>
          <p:cNvPr id="99" name="Google Shape;99;p21"/>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Правила участия</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9"/>
          <p:cNvSpPr/>
          <p:nvPr>
            <p:ph idx="2" type="pic"/>
          </p:nvPr>
        </p:nvSpPr>
        <p:spPr>
          <a:xfrm>
            <a:off x="735306" y="833580"/>
            <a:ext cx="5214232" cy="6635997"/>
          </a:xfrm>
          <a:prstGeom prst="rect">
            <a:avLst/>
          </a:prstGeom>
          <a:noFill/>
          <a:ln>
            <a:noFill/>
          </a:ln>
        </p:spPr>
      </p:sp>
      <p:sp>
        <p:nvSpPr>
          <p:cNvPr id="368" name="Google Shape;368;p39"/>
          <p:cNvSpPr txBox="1"/>
          <p:nvPr>
            <p:ph idx="1" type="body"/>
          </p:nvPr>
        </p:nvSpPr>
        <p:spPr>
          <a:xfrm>
            <a:off x="635318" y="240348"/>
            <a:ext cx="6880225" cy="446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a:t>Решение / Solution</a:t>
            </a:r>
            <a:endParaRPr/>
          </a:p>
        </p:txBody>
      </p:sp>
      <p:sp>
        <p:nvSpPr>
          <p:cNvPr id="369" name="Google Shape;369;p39"/>
          <p:cNvSpPr txBox="1"/>
          <p:nvPr/>
        </p:nvSpPr>
        <p:spPr>
          <a:xfrm>
            <a:off x="6198918" y="810941"/>
            <a:ext cx="5890163" cy="1030539"/>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Опишите решения, которые вы/ваша команда нашла, чтобы решить боли пользователей</a:t>
            </a:r>
            <a:endParaRPr sz="1400">
              <a:solidFill>
                <a:schemeClr val="dk1"/>
              </a:solidFill>
              <a:latin typeface="Helvetica Neue"/>
              <a:ea typeface="Helvetica Neue"/>
              <a:cs typeface="Helvetica Neue"/>
              <a:sym typeface="Helvetica Neue"/>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Describe the solutions which you/ your team found in order to solve issues and deal with user pains</a:t>
            </a:r>
            <a:endParaRPr/>
          </a:p>
        </p:txBody>
      </p:sp>
      <p:sp>
        <p:nvSpPr>
          <p:cNvPr id="370" name="Google Shape;370;p39"/>
          <p:cNvSpPr txBox="1"/>
          <p:nvPr/>
        </p:nvSpPr>
        <p:spPr>
          <a:xfrm>
            <a:off x="6209991" y="1863935"/>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Решение/Solution</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371" name="Google Shape;371;p39"/>
          <p:cNvSpPr txBox="1"/>
          <p:nvPr/>
        </p:nvSpPr>
        <p:spPr>
          <a:xfrm>
            <a:off x="6243637" y="6433956"/>
            <a:ext cx="3577256" cy="2546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000">
                <a:solidFill>
                  <a:schemeClr val="dk1"/>
                </a:solidFill>
                <a:latin typeface="Helvetica Neue"/>
                <a:ea typeface="Helvetica Neue"/>
                <a:cs typeface="Helvetica Neue"/>
                <a:sym typeface="Helvetica Neue"/>
              </a:rPr>
              <a:t>Скриншот с описанием /Screenshot with description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0"/>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77" name="Google Shape;377;p40"/>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378" name="Google Shape;378;p40"/>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cxnSp>
        <p:nvCxnSpPr>
          <p:cNvPr id="383" name="Google Shape;383;p41"/>
          <p:cNvCxnSpPr/>
          <p:nvPr/>
        </p:nvCxnSpPr>
        <p:spPr>
          <a:xfrm>
            <a:off x="748577" y="-874184"/>
            <a:ext cx="0" cy="0"/>
          </a:xfrm>
          <a:prstGeom prst="straightConnector1">
            <a:avLst/>
          </a:prstGeom>
          <a:noFill/>
          <a:ln>
            <a:noFill/>
          </a:ln>
        </p:spPr>
      </p:cxnSp>
      <p:cxnSp>
        <p:nvCxnSpPr>
          <p:cNvPr id="384" name="Google Shape;384;p41"/>
          <p:cNvCxnSpPr/>
          <p:nvPr/>
        </p:nvCxnSpPr>
        <p:spPr>
          <a:xfrm>
            <a:off x="748577" y="-874184"/>
            <a:ext cx="0" cy="0"/>
          </a:xfrm>
          <a:prstGeom prst="straightConnector1">
            <a:avLst/>
          </a:prstGeom>
          <a:noFill/>
          <a:ln>
            <a:noFill/>
          </a:ln>
        </p:spPr>
      </p:cxnSp>
      <p:sp>
        <p:nvSpPr>
          <p:cNvPr id="385" name="Google Shape;385;p41"/>
          <p:cNvSpPr/>
          <p:nvPr/>
        </p:nvSpPr>
        <p:spPr>
          <a:xfrm flipH="1">
            <a:off x="1587" y="16042"/>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86" name="Google Shape;386;p41"/>
          <p:cNvSpPr txBox="1"/>
          <p:nvPr/>
        </p:nvSpPr>
        <p:spPr>
          <a:xfrm>
            <a:off x="338890" y="4835772"/>
            <a:ext cx="5842240" cy="7017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Профиль интранета</a:t>
            </a:r>
            <a:endParaRPr b="1" sz="4400">
              <a:solidFill>
                <a:schemeClr val="lt1"/>
              </a:solidFill>
              <a:latin typeface="Helvetica Neue"/>
              <a:ea typeface="Helvetica Neue"/>
              <a:cs typeface="Helvetica Neue"/>
              <a:sym typeface="Helvetica Neue"/>
            </a:endParaRPr>
          </a:p>
        </p:txBody>
      </p:sp>
      <p:sp>
        <p:nvSpPr>
          <p:cNvPr id="387" name="Google Shape;387;p41"/>
          <p:cNvSpPr txBox="1"/>
          <p:nvPr/>
        </p:nvSpPr>
        <p:spPr>
          <a:xfrm>
            <a:off x="354932" y="5544792"/>
            <a:ext cx="6113721" cy="103053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lt1"/>
                </a:solidFill>
                <a:latin typeface="Helvetica Neue"/>
                <a:ea typeface="Helvetica Neue"/>
                <a:cs typeface="Helvetica Neue"/>
                <a:sym typeface="Helvetica Neue"/>
              </a:rPr>
              <a:t>Это блок о вашем проекте по запуску или реновации интранета. Расскажите, какие проблемы в интранете или ВК послужили драйвером, какие задачи вы ставили перед собой и какими методами, инструментами и за какой срок вы их решили.</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2"/>
          <p:cNvSpPr/>
          <p:nvPr/>
        </p:nvSpPr>
        <p:spPr>
          <a:xfrm flipH="1">
            <a:off x="6353441" y="1866937"/>
            <a:ext cx="585635" cy="585787"/>
          </a:xfrm>
          <a:prstGeom prst="ellipse">
            <a:avLst/>
          </a:prstGeom>
          <a:solidFill>
            <a:srgbClr val="0E7D6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393" name="Google Shape;393;p42"/>
          <p:cNvSpPr txBox="1"/>
          <p:nvPr/>
        </p:nvSpPr>
        <p:spPr>
          <a:xfrm>
            <a:off x="7093871" y="1737262"/>
            <a:ext cx="4265791" cy="314276"/>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595959"/>
              </a:buClr>
              <a:buSzPts val="1600"/>
              <a:buFont typeface="Arial"/>
              <a:buNone/>
            </a:pPr>
            <a:r>
              <a:rPr lang="en-US" sz="1600">
                <a:solidFill>
                  <a:srgbClr val="595959"/>
                </a:solidFill>
                <a:latin typeface="Helvetica Neue"/>
                <a:ea typeface="Helvetica Neue"/>
                <a:cs typeface="Helvetica Neue"/>
                <a:sym typeface="Helvetica Neue"/>
              </a:rPr>
              <a:t>Категория проекта / Project category </a:t>
            </a:r>
            <a:br>
              <a:rPr lang="en-US" sz="1600">
                <a:solidFill>
                  <a:srgbClr val="595959"/>
                </a:solidFill>
                <a:latin typeface="Helvetica Neue"/>
                <a:ea typeface="Helvetica Neue"/>
                <a:cs typeface="Helvetica Neue"/>
                <a:sym typeface="Helvetica Neue"/>
              </a:rPr>
            </a:br>
            <a:endParaRPr sz="1600">
              <a:solidFill>
                <a:srgbClr val="595959"/>
              </a:solidFill>
              <a:latin typeface="Helvetica Neue"/>
              <a:ea typeface="Helvetica Neue"/>
              <a:cs typeface="Helvetica Neue"/>
              <a:sym typeface="Helvetica Neue"/>
            </a:endParaRPr>
          </a:p>
        </p:txBody>
      </p:sp>
      <p:sp>
        <p:nvSpPr>
          <p:cNvPr id="394" name="Google Shape;394;p42"/>
          <p:cNvSpPr/>
          <p:nvPr/>
        </p:nvSpPr>
        <p:spPr>
          <a:xfrm>
            <a:off x="7093872" y="2102381"/>
            <a:ext cx="4374229" cy="504544"/>
          </a:xfrm>
          <a:prstGeom prst="rect">
            <a:avLst/>
          </a:prstGeom>
          <a:solidFill>
            <a:srgbClr val="BFBFBF"/>
          </a:solidFill>
          <a:ln>
            <a:noFill/>
          </a:ln>
        </p:spPr>
        <p:txBody>
          <a:bodyPr anchorCtr="0" anchor="t" bIns="45700" lIns="91400" spcFirstLastPara="1" rIns="91400" wrap="square" tIns="45700">
            <a:noAutofit/>
          </a:bodyPr>
          <a:lstStyle/>
          <a:p>
            <a:pPr indent="0" lvl="0" marL="0" marR="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Реновация/ запуск с нуля/ решение бизнес-задачи /</a:t>
            </a:r>
            <a:endParaRPr/>
          </a:p>
          <a:p>
            <a:pPr indent="0" lvl="0" marL="0" marR="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Re-launch/ launch/ supporting business tasks  </a:t>
            </a:r>
            <a:endParaRPr sz="1200">
              <a:solidFill>
                <a:schemeClr val="dk1"/>
              </a:solidFill>
              <a:latin typeface="Helvetica Neue"/>
              <a:ea typeface="Helvetica Neue"/>
              <a:cs typeface="Helvetica Neue"/>
              <a:sym typeface="Helvetica Neue"/>
            </a:endParaRPr>
          </a:p>
        </p:txBody>
      </p:sp>
      <p:sp>
        <p:nvSpPr>
          <p:cNvPr id="395" name="Google Shape;395;p42"/>
          <p:cNvSpPr txBox="1"/>
          <p:nvPr/>
        </p:nvSpPr>
        <p:spPr>
          <a:xfrm>
            <a:off x="7110042" y="3114489"/>
            <a:ext cx="3544721" cy="322437"/>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595959"/>
              </a:buClr>
              <a:buSzPts val="1600"/>
              <a:buFont typeface="Arial"/>
              <a:buNone/>
            </a:pPr>
            <a:r>
              <a:rPr lang="en-US" sz="1600">
                <a:solidFill>
                  <a:srgbClr val="595959"/>
                </a:solidFill>
                <a:latin typeface="Helvetica Neue"/>
                <a:ea typeface="Helvetica Neue"/>
                <a:cs typeface="Helvetica Neue"/>
                <a:sym typeface="Helvetica Neue"/>
              </a:rPr>
              <a:t>Доступ к интранету / Intranet access</a:t>
            </a:r>
            <a:endParaRPr sz="1600">
              <a:solidFill>
                <a:srgbClr val="595959"/>
              </a:solidFill>
              <a:latin typeface="Helvetica Neue"/>
              <a:ea typeface="Helvetica Neue"/>
              <a:cs typeface="Helvetica Neue"/>
              <a:sym typeface="Helvetica Neue"/>
            </a:endParaRPr>
          </a:p>
        </p:txBody>
      </p:sp>
      <p:sp>
        <p:nvSpPr>
          <p:cNvPr id="396" name="Google Shape;396;p42"/>
          <p:cNvSpPr/>
          <p:nvPr/>
        </p:nvSpPr>
        <p:spPr>
          <a:xfrm flipH="1">
            <a:off x="6364815" y="3258932"/>
            <a:ext cx="585635" cy="585787"/>
          </a:xfrm>
          <a:prstGeom prst="ellipse">
            <a:avLst/>
          </a:prstGeom>
          <a:solidFill>
            <a:srgbClr val="CB024E"/>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397" name="Google Shape;397;p42"/>
          <p:cNvSpPr/>
          <p:nvPr/>
        </p:nvSpPr>
        <p:spPr>
          <a:xfrm>
            <a:off x="7110042" y="3472684"/>
            <a:ext cx="4339771" cy="896446"/>
          </a:xfrm>
          <a:prstGeom prst="rect">
            <a:avLst/>
          </a:prstGeom>
          <a:solidFill>
            <a:srgbClr val="BFBFBF"/>
          </a:solidFill>
          <a:ln>
            <a:noFill/>
          </a:ln>
        </p:spPr>
        <p:txBody>
          <a:bodyPr anchorCtr="0" anchor="t" bIns="45700" lIns="91400" spcFirstLastPara="1" rIns="91400" wrap="square" tIns="45700">
            <a:noAutofit/>
          </a:bodyPr>
          <a:lstStyle/>
          <a:p>
            <a:pPr indent="0" lvl="0" marL="0" marR="0" rtl="0" algn="l">
              <a:lnSpc>
                <a:spcPct val="110000"/>
              </a:lnSpc>
              <a:spcBef>
                <a:spcPts val="0"/>
              </a:spcBef>
              <a:spcAft>
                <a:spcPts val="0"/>
              </a:spcAft>
              <a:buNone/>
            </a:pPr>
            <a:r>
              <a:rPr lang="en-US" sz="1200">
                <a:solidFill>
                  <a:schemeClr val="dk1"/>
                </a:solidFill>
                <a:latin typeface="Helvetica Neue"/>
                <a:ea typeface="Helvetica Neue"/>
                <a:cs typeface="Helvetica Neue"/>
                <a:sym typeface="Helvetica Neue"/>
              </a:rPr>
              <a:t>Укажите, все ли сотрудники компании имеют доступ к интранету. Если не все, укажите процентное соотношение/ Number of employees who have access to intranet. Please indicate percentage</a:t>
            </a:r>
            <a:endParaRPr sz="1200">
              <a:solidFill>
                <a:schemeClr val="dk1"/>
              </a:solidFill>
              <a:latin typeface="Helvetica Neue"/>
              <a:ea typeface="Helvetica Neue"/>
              <a:cs typeface="Helvetica Neue"/>
              <a:sym typeface="Helvetica Neue"/>
            </a:endParaRPr>
          </a:p>
        </p:txBody>
      </p:sp>
      <p:sp>
        <p:nvSpPr>
          <p:cNvPr id="398" name="Google Shape;398;p42"/>
          <p:cNvSpPr txBox="1"/>
          <p:nvPr/>
        </p:nvSpPr>
        <p:spPr>
          <a:xfrm>
            <a:off x="7126678" y="4668005"/>
            <a:ext cx="3544721" cy="322437"/>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595959"/>
              </a:buClr>
              <a:buSzPts val="1600"/>
              <a:buFont typeface="Arial"/>
              <a:buNone/>
            </a:pPr>
            <a:r>
              <a:rPr lang="en-US" sz="1600">
                <a:solidFill>
                  <a:srgbClr val="595959"/>
                </a:solidFill>
                <a:latin typeface="Helvetica Neue"/>
                <a:ea typeface="Helvetica Neue"/>
                <a:cs typeface="Helvetica Neue"/>
                <a:sym typeface="Helvetica Neue"/>
              </a:rPr>
              <a:t>Мобильная версия / Mobile version </a:t>
            </a:r>
            <a:endParaRPr sz="1600">
              <a:solidFill>
                <a:srgbClr val="595959"/>
              </a:solidFill>
              <a:latin typeface="Helvetica Neue"/>
              <a:ea typeface="Helvetica Neue"/>
              <a:cs typeface="Helvetica Neue"/>
              <a:sym typeface="Helvetica Neue"/>
            </a:endParaRPr>
          </a:p>
        </p:txBody>
      </p:sp>
      <p:sp>
        <p:nvSpPr>
          <p:cNvPr id="399" name="Google Shape;399;p42"/>
          <p:cNvSpPr/>
          <p:nvPr/>
        </p:nvSpPr>
        <p:spPr>
          <a:xfrm flipH="1">
            <a:off x="6387498" y="4828891"/>
            <a:ext cx="585635" cy="585787"/>
          </a:xfrm>
          <a:prstGeom prst="ellipse">
            <a:avLst/>
          </a:prstGeom>
          <a:solidFill>
            <a:srgbClr val="4002D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pic>
        <p:nvPicPr>
          <p:cNvPr id="400" name="Google Shape;400;p42"/>
          <p:cNvPicPr preferRelativeResize="0"/>
          <p:nvPr/>
        </p:nvPicPr>
        <p:blipFill rotWithShape="1">
          <a:blip r:embed="rId3">
            <a:alphaModFix/>
          </a:blip>
          <a:srcRect b="0" l="4792" r="4791" t="0"/>
          <a:stretch/>
        </p:blipFill>
        <p:spPr>
          <a:xfrm>
            <a:off x="551400" y="944047"/>
            <a:ext cx="5687068" cy="4895278"/>
          </a:xfrm>
          <a:prstGeom prst="rect">
            <a:avLst/>
          </a:prstGeom>
          <a:noFill/>
          <a:ln>
            <a:noFill/>
          </a:ln>
        </p:spPr>
      </p:pic>
      <p:sp>
        <p:nvSpPr>
          <p:cNvPr id="401" name="Google Shape;401;p42"/>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Профиль интранета / Intranet profile</a:t>
            </a:r>
            <a:endParaRPr/>
          </a:p>
        </p:txBody>
      </p:sp>
      <p:sp>
        <p:nvSpPr>
          <p:cNvPr id="402" name="Google Shape;402;p42"/>
          <p:cNvSpPr/>
          <p:nvPr/>
        </p:nvSpPr>
        <p:spPr>
          <a:xfrm>
            <a:off x="7144507" y="5070688"/>
            <a:ext cx="4339771" cy="716909"/>
          </a:xfrm>
          <a:prstGeom prst="rect">
            <a:avLst/>
          </a:prstGeom>
          <a:solidFill>
            <a:srgbClr val="BFBFBF"/>
          </a:solidFill>
          <a:ln>
            <a:noFill/>
          </a:ln>
        </p:spPr>
        <p:txBody>
          <a:bodyPr anchorCtr="0" anchor="t" bIns="45700" lIns="91400" spcFirstLastPara="1" rIns="91400" wrap="square" tIns="45700">
            <a:noAutofit/>
          </a:bodyPr>
          <a:lstStyle/>
          <a:p>
            <a:pPr indent="0" lvl="0" marL="0" marR="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Есть ли у интранета мобильное приложение, мобильная версия?/ Does your intranet have a mobile application/version of the intranet</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3"/>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08" name="Google Shape;408;p43"/>
          <p:cNvSpPr txBox="1"/>
          <p:nvPr>
            <p:ph idx="1" type="body"/>
          </p:nvPr>
        </p:nvSpPr>
        <p:spPr>
          <a:xfrm>
            <a:off x="640715" y="15462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409" name="Google Shape;409;p43"/>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44"/>
          <p:cNvPicPr preferRelativeResize="0"/>
          <p:nvPr/>
        </p:nvPicPr>
        <p:blipFill rotWithShape="1">
          <a:blip r:embed="rId3">
            <a:alphaModFix/>
          </a:blip>
          <a:srcRect b="0" l="4792" r="4791" t="0"/>
          <a:stretch/>
        </p:blipFill>
        <p:spPr>
          <a:xfrm>
            <a:off x="3252466" y="1984894"/>
            <a:ext cx="5687068" cy="4895278"/>
          </a:xfrm>
          <a:prstGeom prst="rect">
            <a:avLst/>
          </a:prstGeom>
          <a:noFill/>
          <a:ln>
            <a:noFill/>
          </a:ln>
        </p:spPr>
      </p:pic>
      <p:sp>
        <p:nvSpPr>
          <p:cNvPr id="415" name="Google Shape;415;p44"/>
          <p:cNvSpPr txBox="1"/>
          <p:nvPr/>
        </p:nvSpPr>
        <p:spPr>
          <a:xfrm>
            <a:off x="760476" y="928510"/>
            <a:ext cx="10468703" cy="592085"/>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Перечислите ключевые разделы, которые есть в вашем интранете и сервисы. Не нужно перечислять всю навигацию </a:t>
            </a:r>
            <a:endParaRPr/>
          </a:p>
          <a:p>
            <a:pPr indent="0" lvl="0" marL="0" marR="0" rtl="0" algn="just">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Key blocks and services of your intranet. Not necessary to include all navigation tabs</a:t>
            </a:r>
            <a:endParaRPr/>
          </a:p>
        </p:txBody>
      </p:sp>
      <p:sp>
        <p:nvSpPr>
          <p:cNvPr id="416" name="Google Shape;416;p44"/>
          <p:cNvSpPr/>
          <p:nvPr/>
        </p:nvSpPr>
        <p:spPr>
          <a:xfrm>
            <a:off x="8897634" y="3275912"/>
            <a:ext cx="718780" cy="719061"/>
          </a:xfrm>
          <a:prstGeom prst="ellipse">
            <a:avLst/>
          </a:prstGeom>
          <a:solidFill>
            <a:srgbClr val="4002D3"/>
          </a:solidFill>
          <a:ln cap="flat" cmpd="sng" w="38100">
            <a:solidFill>
              <a:schemeClr val="lt1"/>
            </a:solidFill>
            <a:prstDash val="solid"/>
            <a:miter lim="800000"/>
            <a:headEnd len="sm" w="sm" type="none"/>
            <a:tailEnd len="sm" w="sm" type="none"/>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rgbClr val="FFFFFF"/>
              </a:solidFill>
              <a:latin typeface="Helvetica Neue"/>
              <a:ea typeface="Helvetica Neue"/>
              <a:cs typeface="Helvetica Neue"/>
              <a:sym typeface="Helvetica Neue"/>
            </a:endParaRPr>
          </a:p>
        </p:txBody>
      </p:sp>
      <p:sp>
        <p:nvSpPr>
          <p:cNvPr id="417" name="Google Shape;417;p44"/>
          <p:cNvSpPr txBox="1"/>
          <p:nvPr/>
        </p:nvSpPr>
        <p:spPr>
          <a:xfrm>
            <a:off x="9669137" y="3153569"/>
            <a:ext cx="1916338" cy="3693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Сервис/Feature</a:t>
            </a:r>
            <a:endParaRPr/>
          </a:p>
        </p:txBody>
      </p:sp>
      <p:sp>
        <p:nvSpPr>
          <p:cNvPr id="418" name="Google Shape;418;p44"/>
          <p:cNvSpPr/>
          <p:nvPr/>
        </p:nvSpPr>
        <p:spPr>
          <a:xfrm>
            <a:off x="9669136" y="3504061"/>
            <a:ext cx="1916339" cy="2616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Helvetica Neue"/>
                <a:ea typeface="Helvetica Neue"/>
                <a:cs typeface="Helvetica Neue"/>
                <a:sym typeface="Helvetica Neue"/>
              </a:rPr>
              <a:t>Описание/Description</a:t>
            </a:r>
            <a:endParaRPr/>
          </a:p>
        </p:txBody>
      </p:sp>
      <p:sp>
        <p:nvSpPr>
          <p:cNvPr id="419" name="Google Shape;419;p44"/>
          <p:cNvSpPr/>
          <p:nvPr/>
        </p:nvSpPr>
        <p:spPr>
          <a:xfrm>
            <a:off x="8897634" y="4554876"/>
            <a:ext cx="718780" cy="719061"/>
          </a:xfrm>
          <a:prstGeom prst="ellipse">
            <a:avLst/>
          </a:prstGeom>
          <a:solidFill>
            <a:srgbClr val="04D71B"/>
          </a:solidFill>
          <a:ln cap="flat" cmpd="sng" w="38100">
            <a:solidFill>
              <a:schemeClr val="lt1"/>
            </a:solidFill>
            <a:prstDash val="solid"/>
            <a:miter lim="800000"/>
            <a:headEnd len="sm" w="sm" type="none"/>
            <a:tailEnd len="sm" w="sm" type="none"/>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rgbClr val="FFFFFF"/>
              </a:solidFill>
              <a:latin typeface="Helvetica Neue"/>
              <a:ea typeface="Helvetica Neue"/>
              <a:cs typeface="Helvetica Neue"/>
              <a:sym typeface="Helvetica Neue"/>
            </a:endParaRPr>
          </a:p>
        </p:txBody>
      </p:sp>
      <p:sp>
        <p:nvSpPr>
          <p:cNvPr id="420" name="Google Shape;420;p44"/>
          <p:cNvSpPr txBox="1"/>
          <p:nvPr/>
        </p:nvSpPr>
        <p:spPr>
          <a:xfrm>
            <a:off x="9669137" y="4432533"/>
            <a:ext cx="1916338" cy="3693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Сервис/Feature</a:t>
            </a:r>
            <a:endParaRPr/>
          </a:p>
        </p:txBody>
      </p:sp>
      <p:sp>
        <p:nvSpPr>
          <p:cNvPr id="421" name="Google Shape;421;p44"/>
          <p:cNvSpPr/>
          <p:nvPr/>
        </p:nvSpPr>
        <p:spPr>
          <a:xfrm>
            <a:off x="9669136" y="4783025"/>
            <a:ext cx="1916339" cy="2616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Helvetica Neue"/>
                <a:ea typeface="Helvetica Neue"/>
                <a:cs typeface="Helvetica Neue"/>
                <a:sym typeface="Helvetica Neue"/>
              </a:rPr>
              <a:t>Описание/Description</a:t>
            </a:r>
            <a:endParaRPr/>
          </a:p>
        </p:txBody>
      </p:sp>
      <p:sp>
        <p:nvSpPr>
          <p:cNvPr id="422" name="Google Shape;422;p44"/>
          <p:cNvSpPr/>
          <p:nvPr/>
        </p:nvSpPr>
        <p:spPr>
          <a:xfrm>
            <a:off x="2582273" y="3275912"/>
            <a:ext cx="718780" cy="719061"/>
          </a:xfrm>
          <a:prstGeom prst="ellipse">
            <a:avLst/>
          </a:prstGeom>
          <a:solidFill>
            <a:srgbClr val="0E7D6F"/>
          </a:solidFill>
          <a:ln cap="flat" cmpd="sng" w="38100">
            <a:solidFill>
              <a:schemeClr val="lt1"/>
            </a:solidFill>
            <a:prstDash val="solid"/>
            <a:miter lim="800000"/>
            <a:headEnd len="sm" w="sm" type="none"/>
            <a:tailEnd len="sm" w="sm" type="none"/>
          </a:ln>
        </p:spPr>
        <p:txBody>
          <a:bodyPr anchorCtr="0" anchor="ctr" bIns="22850" lIns="45700" spcFirstLastPara="1" rIns="45700" wrap="square" tIns="22850">
            <a:noAutofit/>
          </a:bodyPr>
          <a:lstStyle/>
          <a:p>
            <a:pPr indent="0" lvl="0" marL="0" marR="0" rtl="0" algn="r">
              <a:spcBef>
                <a:spcPts val="0"/>
              </a:spcBef>
              <a:spcAft>
                <a:spcPts val="0"/>
              </a:spcAft>
              <a:buNone/>
            </a:pPr>
            <a:r>
              <a:t/>
            </a:r>
            <a:endParaRPr sz="900">
              <a:solidFill>
                <a:srgbClr val="FFFFFF"/>
              </a:solidFill>
              <a:latin typeface="Helvetica Neue"/>
              <a:ea typeface="Helvetica Neue"/>
              <a:cs typeface="Helvetica Neue"/>
              <a:sym typeface="Helvetica Neue"/>
            </a:endParaRPr>
          </a:p>
        </p:txBody>
      </p:sp>
      <p:sp>
        <p:nvSpPr>
          <p:cNvPr id="423" name="Google Shape;423;p44"/>
          <p:cNvSpPr txBox="1"/>
          <p:nvPr/>
        </p:nvSpPr>
        <p:spPr>
          <a:xfrm>
            <a:off x="625126" y="3153569"/>
            <a:ext cx="1916338" cy="3693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Helvetica Neue"/>
                <a:ea typeface="Helvetica Neue"/>
                <a:cs typeface="Helvetica Neue"/>
                <a:sym typeface="Helvetica Neue"/>
              </a:rPr>
              <a:t>Сервис/Feature</a:t>
            </a:r>
            <a:endParaRPr/>
          </a:p>
        </p:txBody>
      </p:sp>
      <p:sp>
        <p:nvSpPr>
          <p:cNvPr id="424" name="Google Shape;424;p44"/>
          <p:cNvSpPr/>
          <p:nvPr/>
        </p:nvSpPr>
        <p:spPr>
          <a:xfrm>
            <a:off x="625125" y="3504061"/>
            <a:ext cx="1916339" cy="26161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100">
                <a:solidFill>
                  <a:schemeClr val="dk1"/>
                </a:solidFill>
                <a:latin typeface="Helvetica Neue"/>
                <a:ea typeface="Helvetica Neue"/>
                <a:cs typeface="Helvetica Neue"/>
                <a:sym typeface="Helvetica Neue"/>
              </a:rPr>
              <a:t>Описание/Description</a:t>
            </a:r>
            <a:endParaRPr/>
          </a:p>
        </p:txBody>
      </p:sp>
      <p:sp>
        <p:nvSpPr>
          <p:cNvPr id="425" name="Google Shape;425;p44"/>
          <p:cNvSpPr/>
          <p:nvPr/>
        </p:nvSpPr>
        <p:spPr>
          <a:xfrm>
            <a:off x="2582273" y="4554876"/>
            <a:ext cx="718780" cy="719061"/>
          </a:xfrm>
          <a:prstGeom prst="ellipse">
            <a:avLst/>
          </a:prstGeom>
          <a:solidFill>
            <a:srgbClr val="CB024E"/>
          </a:solidFill>
          <a:ln cap="flat" cmpd="sng" w="38100">
            <a:solidFill>
              <a:schemeClr val="lt1"/>
            </a:solidFill>
            <a:prstDash val="solid"/>
            <a:miter lim="800000"/>
            <a:headEnd len="sm" w="sm" type="none"/>
            <a:tailEnd len="sm" w="sm" type="none"/>
          </a:ln>
        </p:spPr>
        <p:txBody>
          <a:bodyPr anchorCtr="0" anchor="ctr" bIns="22850" lIns="45700" spcFirstLastPara="1" rIns="45700" wrap="square" tIns="22850">
            <a:noAutofit/>
          </a:bodyPr>
          <a:lstStyle/>
          <a:p>
            <a:pPr indent="0" lvl="0" marL="0" marR="0" rtl="0" algn="r">
              <a:spcBef>
                <a:spcPts val="0"/>
              </a:spcBef>
              <a:spcAft>
                <a:spcPts val="0"/>
              </a:spcAft>
              <a:buNone/>
            </a:pPr>
            <a:r>
              <a:t/>
            </a:r>
            <a:endParaRPr sz="900">
              <a:solidFill>
                <a:srgbClr val="FFFFFF"/>
              </a:solidFill>
              <a:latin typeface="Helvetica Neue"/>
              <a:ea typeface="Helvetica Neue"/>
              <a:cs typeface="Helvetica Neue"/>
              <a:sym typeface="Helvetica Neue"/>
            </a:endParaRPr>
          </a:p>
        </p:txBody>
      </p:sp>
      <p:sp>
        <p:nvSpPr>
          <p:cNvPr id="426" name="Google Shape;426;p44"/>
          <p:cNvSpPr txBox="1"/>
          <p:nvPr/>
        </p:nvSpPr>
        <p:spPr>
          <a:xfrm>
            <a:off x="625126" y="4432533"/>
            <a:ext cx="1916338" cy="3693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Helvetica Neue"/>
                <a:ea typeface="Helvetica Neue"/>
                <a:cs typeface="Helvetica Neue"/>
                <a:sym typeface="Helvetica Neue"/>
              </a:rPr>
              <a:t>Сервис/Feature</a:t>
            </a:r>
            <a:endParaRPr/>
          </a:p>
        </p:txBody>
      </p:sp>
      <p:sp>
        <p:nvSpPr>
          <p:cNvPr id="427" name="Google Shape;427;p44"/>
          <p:cNvSpPr/>
          <p:nvPr/>
        </p:nvSpPr>
        <p:spPr>
          <a:xfrm>
            <a:off x="625125" y="4783025"/>
            <a:ext cx="1916339" cy="26161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100">
                <a:solidFill>
                  <a:schemeClr val="dk1"/>
                </a:solidFill>
                <a:latin typeface="Helvetica Neue"/>
                <a:ea typeface="Helvetica Neue"/>
                <a:cs typeface="Helvetica Neue"/>
                <a:sym typeface="Helvetica Neue"/>
              </a:rPr>
              <a:t>Описание/Description</a:t>
            </a:r>
            <a:endParaRPr/>
          </a:p>
        </p:txBody>
      </p:sp>
      <p:sp>
        <p:nvSpPr>
          <p:cNvPr id="428" name="Google Shape;428;p44"/>
          <p:cNvSpPr/>
          <p:nvPr/>
        </p:nvSpPr>
        <p:spPr>
          <a:xfrm>
            <a:off x="2780334" y="3478492"/>
            <a:ext cx="334134" cy="290946"/>
          </a:xfrm>
          <a:custGeom>
            <a:rect b="b" l="l" r="r" t="t"/>
            <a:pathLst>
              <a:path extrusionOk="0" h="59" w="68">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29" name="Google Shape;429;p44"/>
          <p:cNvSpPr/>
          <p:nvPr/>
        </p:nvSpPr>
        <p:spPr>
          <a:xfrm>
            <a:off x="2757921" y="4727011"/>
            <a:ext cx="373709" cy="352044"/>
          </a:xfrm>
          <a:custGeom>
            <a:rect b="b" l="l" r="r" t="t"/>
            <a:pathLst>
              <a:path extrusionOk="0" h="60" w="64">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30" name="Google Shape;430;p44"/>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Функциональность интранета / Key functionality</a:t>
            </a:r>
            <a:endParaRPr/>
          </a:p>
        </p:txBody>
      </p:sp>
      <p:sp>
        <p:nvSpPr>
          <p:cNvPr id="431" name="Google Shape;431;p44"/>
          <p:cNvSpPr/>
          <p:nvPr/>
        </p:nvSpPr>
        <p:spPr>
          <a:xfrm>
            <a:off x="9119927" y="3471048"/>
            <a:ext cx="292940" cy="358890"/>
          </a:xfrm>
          <a:custGeom>
            <a:rect b="b" l="l" r="r" t="t"/>
            <a:pathLst>
              <a:path extrusionOk="0" h="619" w="501">
                <a:moveTo>
                  <a:pt x="353" y="0"/>
                </a:moveTo>
                <a:lnTo>
                  <a:pt x="353" y="0"/>
                </a:ln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32" name="Google Shape;432;p44"/>
          <p:cNvSpPr/>
          <p:nvPr/>
        </p:nvSpPr>
        <p:spPr>
          <a:xfrm>
            <a:off x="9095069" y="4784900"/>
            <a:ext cx="332208" cy="308775"/>
          </a:xfrm>
          <a:custGeom>
            <a:rect b="b" l="l" r="r" t="t"/>
            <a:pathLst>
              <a:path extrusionOk="0" h="590" w="634">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33" name="Google Shape;433;p44"/>
          <p:cNvSpPr/>
          <p:nvPr/>
        </p:nvSpPr>
        <p:spPr>
          <a:xfrm>
            <a:off x="8854438" y="5298247"/>
            <a:ext cx="332208" cy="308775"/>
          </a:xfrm>
          <a:custGeom>
            <a:rect b="b" l="l" r="r" t="t"/>
            <a:pathLst>
              <a:path extrusionOk="0" h="590" w="634">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5"/>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39" name="Google Shape;439;p45"/>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440" name="Google Shape;440;p45"/>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cxnSp>
        <p:nvCxnSpPr>
          <p:cNvPr id="445" name="Google Shape;445;p46"/>
          <p:cNvCxnSpPr/>
          <p:nvPr/>
        </p:nvCxnSpPr>
        <p:spPr>
          <a:xfrm>
            <a:off x="7075694" y="3557042"/>
            <a:ext cx="756847" cy="0"/>
          </a:xfrm>
          <a:prstGeom prst="straightConnector1">
            <a:avLst/>
          </a:prstGeom>
          <a:noFill/>
          <a:ln cap="flat" cmpd="sng" w="9525">
            <a:solidFill>
              <a:srgbClr val="BFBFBF"/>
            </a:solidFill>
            <a:prstDash val="solid"/>
            <a:miter lim="800000"/>
            <a:headEnd len="sm" w="sm" type="none"/>
            <a:tailEnd len="sm" w="sm" type="none"/>
          </a:ln>
        </p:spPr>
      </p:cxnSp>
      <p:cxnSp>
        <p:nvCxnSpPr>
          <p:cNvPr id="446" name="Google Shape;446;p46"/>
          <p:cNvCxnSpPr/>
          <p:nvPr/>
        </p:nvCxnSpPr>
        <p:spPr>
          <a:xfrm>
            <a:off x="7835690" y="2503058"/>
            <a:ext cx="612727" cy="0"/>
          </a:xfrm>
          <a:prstGeom prst="straightConnector1">
            <a:avLst/>
          </a:prstGeom>
          <a:noFill/>
          <a:ln cap="flat" cmpd="sng" w="9525">
            <a:solidFill>
              <a:srgbClr val="BFBFBF"/>
            </a:solidFill>
            <a:prstDash val="solid"/>
            <a:miter lim="800000"/>
            <a:headEnd len="sm" w="sm" type="none"/>
            <a:tailEnd len="sm" w="sm" type="oval"/>
          </a:ln>
        </p:spPr>
      </p:cxnSp>
      <p:cxnSp>
        <p:nvCxnSpPr>
          <p:cNvPr id="447" name="Google Shape;447;p46"/>
          <p:cNvCxnSpPr/>
          <p:nvPr/>
        </p:nvCxnSpPr>
        <p:spPr>
          <a:xfrm>
            <a:off x="6911061" y="3955284"/>
            <a:ext cx="1369573" cy="0"/>
          </a:xfrm>
          <a:prstGeom prst="straightConnector1">
            <a:avLst/>
          </a:prstGeom>
          <a:noFill/>
          <a:ln cap="flat" cmpd="sng" w="9525">
            <a:solidFill>
              <a:srgbClr val="BFBFBF"/>
            </a:solidFill>
            <a:prstDash val="solid"/>
            <a:miter lim="800000"/>
            <a:headEnd len="sm" w="sm" type="none"/>
            <a:tailEnd len="sm" w="sm" type="oval"/>
          </a:ln>
        </p:spPr>
      </p:cxnSp>
      <p:cxnSp>
        <p:nvCxnSpPr>
          <p:cNvPr id="448" name="Google Shape;448;p46"/>
          <p:cNvCxnSpPr/>
          <p:nvPr/>
        </p:nvCxnSpPr>
        <p:spPr>
          <a:xfrm>
            <a:off x="7835690" y="5407510"/>
            <a:ext cx="612727" cy="0"/>
          </a:xfrm>
          <a:prstGeom prst="straightConnector1">
            <a:avLst/>
          </a:prstGeom>
          <a:noFill/>
          <a:ln cap="flat" cmpd="sng" w="9525">
            <a:solidFill>
              <a:srgbClr val="BFBFBF"/>
            </a:solidFill>
            <a:prstDash val="solid"/>
            <a:miter lim="800000"/>
            <a:headEnd len="sm" w="sm" type="none"/>
            <a:tailEnd len="sm" w="sm" type="oval"/>
          </a:ln>
        </p:spPr>
      </p:cxnSp>
      <p:cxnSp>
        <p:nvCxnSpPr>
          <p:cNvPr id="449" name="Google Shape;449;p46"/>
          <p:cNvCxnSpPr/>
          <p:nvPr/>
        </p:nvCxnSpPr>
        <p:spPr>
          <a:xfrm rot="10800000">
            <a:off x="7835690" y="2503058"/>
            <a:ext cx="0" cy="1053985"/>
          </a:xfrm>
          <a:prstGeom prst="straightConnector1">
            <a:avLst/>
          </a:prstGeom>
          <a:noFill/>
          <a:ln cap="flat" cmpd="sng" w="9525">
            <a:solidFill>
              <a:srgbClr val="BFBFBF"/>
            </a:solidFill>
            <a:prstDash val="solid"/>
            <a:miter lim="800000"/>
            <a:headEnd len="sm" w="sm" type="none"/>
            <a:tailEnd len="sm" w="sm" type="none"/>
          </a:ln>
        </p:spPr>
      </p:cxnSp>
      <p:cxnSp>
        <p:nvCxnSpPr>
          <p:cNvPr id="450" name="Google Shape;450;p46"/>
          <p:cNvCxnSpPr/>
          <p:nvPr/>
        </p:nvCxnSpPr>
        <p:spPr>
          <a:xfrm>
            <a:off x="6911061" y="4364447"/>
            <a:ext cx="756847" cy="0"/>
          </a:xfrm>
          <a:prstGeom prst="straightConnector1">
            <a:avLst/>
          </a:prstGeom>
          <a:noFill/>
          <a:ln cap="flat" cmpd="sng" w="9525">
            <a:solidFill>
              <a:srgbClr val="BFBFBF"/>
            </a:solidFill>
            <a:prstDash val="solid"/>
            <a:miter lim="800000"/>
            <a:headEnd len="sm" w="sm" type="none"/>
            <a:tailEnd len="sm" w="sm" type="none"/>
          </a:ln>
        </p:spPr>
      </p:cxnSp>
      <p:cxnSp>
        <p:nvCxnSpPr>
          <p:cNvPr id="451" name="Google Shape;451;p46"/>
          <p:cNvCxnSpPr/>
          <p:nvPr/>
        </p:nvCxnSpPr>
        <p:spPr>
          <a:xfrm rot="10800000">
            <a:off x="7835690" y="4353525"/>
            <a:ext cx="0" cy="1053985"/>
          </a:xfrm>
          <a:prstGeom prst="straightConnector1">
            <a:avLst/>
          </a:prstGeom>
          <a:noFill/>
          <a:ln cap="flat" cmpd="sng" w="9525">
            <a:solidFill>
              <a:srgbClr val="BFBFBF"/>
            </a:solidFill>
            <a:prstDash val="solid"/>
            <a:miter lim="800000"/>
            <a:headEnd len="sm" w="sm" type="none"/>
            <a:tailEnd len="sm" w="sm" type="none"/>
          </a:ln>
        </p:spPr>
      </p:cxnSp>
      <p:cxnSp>
        <p:nvCxnSpPr>
          <p:cNvPr id="452" name="Google Shape;452;p46"/>
          <p:cNvCxnSpPr/>
          <p:nvPr/>
        </p:nvCxnSpPr>
        <p:spPr>
          <a:xfrm rot="10800000">
            <a:off x="4542982" y="3557042"/>
            <a:ext cx="756847" cy="0"/>
          </a:xfrm>
          <a:prstGeom prst="straightConnector1">
            <a:avLst/>
          </a:prstGeom>
          <a:noFill/>
          <a:ln cap="flat" cmpd="sng" w="9525">
            <a:solidFill>
              <a:srgbClr val="BFBFBF"/>
            </a:solidFill>
            <a:prstDash val="solid"/>
            <a:miter lim="800000"/>
            <a:headEnd len="sm" w="sm" type="none"/>
            <a:tailEnd len="sm" w="sm" type="none"/>
          </a:ln>
        </p:spPr>
      </p:cxnSp>
      <p:cxnSp>
        <p:nvCxnSpPr>
          <p:cNvPr id="453" name="Google Shape;453;p46"/>
          <p:cNvCxnSpPr/>
          <p:nvPr/>
        </p:nvCxnSpPr>
        <p:spPr>
          <a:xfrm rot="10800000">
            <a:off x="3765622" y="2503058"/>
            <a:ext cx="612727" cy="0"/>
          </a:xfrm>
          <a:prstGeom prst="straightConnector1">
            <a:avLst/>
          </a:prstGeom>
          <a:noFill/>
          <a:ln cap="flat" cmpd="sng" w="9525">
            <a:solidFill>
              <a:srgbClr val="BFBFBF"/>
            </a:solidFill>
            <a:prstDash val="solid"/>
            <a:miter lim="800000"/>
            <a:headEnd len="sm" w="sm" type="none"/>
            <a:tailEnd len="sm" w="sm" type="oval"/>
          </a:ln>
        </p:spPr>
      </p:cxnSp>
      <p:cxnSp>
        <p:nvCxnSpPr>
          <p:cNvPr id="454" name="Google Shape;454;p46"/>
          <p:cNvCxnSpPr/>
          <p:nvPr/>
        </p:nvCxnSpPr>
        <p:spPr>
          <a:xfrm rot="10800000">
            <a:off x="3765623" y="3955284"/>
            <a:ext cx="1369573" cy="0"/>
          </a:xfrm>
          <a:prstGeom prst="straightConnector1">
            <a:avLst/>
          </a:prstGeom>
          <a:noFill/>
          <a:ln cap="flat" cmpd="sng" w="9525">
            <a:solidFill>
              <a:srgbClr val="BFBFBF"/>
            </a:solidFill>
            <a:prstDash val="solid"/>
            <a:miter lim="800000"/>
            <a:headEnd len="sm" w="sm" type="none"/>
            <a:tailEnd len="sm" w="sm" type="oval"/>
          </a:ln>
        </p:spPr>
      </p:cxnSp>
      <p:cxnSp>
        <p:nvCxnSpPr>
          <p:cNvPr id="455" name="Google Shape;455;p46"/>
          <p:cNvCxnSpPr/>
          <p:nvPr/>
        </p:nvCxnSpPr>
        <p:spPr>
          <a:xfrm rot="10800000">
            <a:off x="3765622" y="5407510"/>
            <a:ext cx="612727" cy="0"/>
          </a:xfrm>
          <a:prstGeom prst="straightConnector1">
            <a:avLst/>
          </a:prstGeom>
          <a:noFill/>
          <a:ln cap="flat" cmpd="sng" w="9525">
            <a:solidFill>
              <a:srgbClr val="BFBFBF"/>
            </a:solidFill>
            <a:prstDash val="solid"/>
            <a:miter lim="800000"/>
            <a:headEnd len="sm" w="sm" type="none"/>
            <a:tailEnd len="sm" w="sm" type="oval"/>
          </a:ln>
        </p:spPr>
      </p:cxnSp>
      <p:cxnSp>
        <p:nvCxnSpPr>
          <p:cNvPr id="456" name="Google Shape;456;p46"/>
          <p:cNvCxnSpPr/>
          <p:nvPr/>
        </p:nvCxnSpPr>
        <p:spPr>
          <a:xfrm rot="10800000">
            <a:off x="4378349" y="2503058"/>
            <a:ext cx="0" cy="1053985"/>
          </a:xfrm>
          <a:prstGeom prst="straightConnector1">
            <a:avLst/>
          </a:prstGeom>
          <a:noFill/>
          <a:ln cap="flat" cmpd="sng" w="9525">
            <a:solidFill>
              <a:srgbClr val="BFBFBF"/>
            </a:solidFill>
            <a:prstDash val="solid"/>
            <a:miter lim="800000"/>
            <a:headEnd len="sm" w="sm" type="none"/>
            <a:tailEnd len="sm" w="sm" type="none"/>
          </a:ln>
        </p:spPr>
      </p:cxnSp>
      <p:cxnSp>
        <p:nvCxnSpPr>
          <p:cNvPr id="457" name="Google Shape;457;p46"/>
          <p:cNvCxnSpPr/>
          <p:nvPr/>
        </p:nvCxnSpPr>
        <p:spPr>
          <a:xfrm rot="10800000">
            <a:off x="4378349" y="4364447"/>
            <a:ext cx="756847" cy="0"/>
          </a:xfrm>
          <a:prstGeom prst="straightConnector1">
            <a:avLst/>
          </a:prstGeom>
          <a:noFill/>
          <a:ln cap="flat" cmpd="sng" w="9525">
            <a:solidFill>
              <a:srgbClr val="BFBFBF"/>
            </a:solidFill>
            <a:prstDash val="solid"/>
            <a:miter lim="800000"/>
            <a:headEnd len="sm" w="sm" type="none"/>
            <a:tailEnd len="sm" w="sm" type="none"/>
          </a:ln>
        </p:spPr>
      </p:cxnSp>
      <p:cxnSp>
        <p:nvCxnSpPr>
          <p:cNvPr id="458" name="Google Shape;458;p46"/>
          <p:cNvCxnSpPr/>
          <p:nvPr/>
        </p:nvCxnSpPr>
        <p:spPr>
          <a:xfrm rot="10800000">
            <a:off x="4378349" y="4353525"/>
            <a:ext cx="0" cy="1053985"/>
          </a:xfrm>
          <a:prstGeom prst="straightConnector1">
            <a:avLst/>
          </a:prstGeom>
          <a:noFill/>
          <a:ln cap="flat" cmpd="sng" w="9525">
            <a:solidFill>
              <a:srgbClr val="BFBFBF"/>
            </a:solidFill>
            <a:prstDash val="solid"/>
            <a:miter lim="800000"/>
            <a:headEnd len="sm" w="sm" type="none"/>
            <a:tailEnd len="sm" w="sm" type="none"/>
          </a:ln>
        </p:spPr>
      </p:cxnSp>
      <p:sp>
        <p:nvSpPr>
          <p:cNvPr id="459" name="Google Shape;459;p46"/>
          <p:cNvSpPr txBox="1"/>
          <p:nvPr/>
        </p:nvSpPr>
        <p:spPr>
          <a:xfrm>
            <a:off x="9395282" y="2188284"/>
            <a:ext cx="1998055" cy="338536"/>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Сервис/Feature</a:t>
            </a:r>
            <a:endParaRPr/>
          </a:p>
        </p:txBody>
      </p:sp>
      <p:sp>
        <p:nvSpPr>
          <p:cNvPr id="460" name="Google Shape;460;p46"/>
          <p:cNvSpPr/>
          <p:nvPr/>
        </p:nvSpPr>
        <p:spPr>
          <a:xfrm>
            <a:off x="8609207" y="2167571"/>
            <a:ext cx="785493" cy="786401"/>
          </a:xfrm>
          <a:prstGeom prst="rect">
            <a:avLst/>
          </a:prstGeom>
          <a:solidFill>
            <a:srgbClr val="CB0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61" name="Google Shape;461;p46"/>
          <p:cNvSpPr txBox="1"/>
          <p:nvPr/>
        </p:nvSpPr>
        <p:spPr>
          <a:xfrm>
            <a:off x="9395282" y="3599363"/>
            <a:ext cx="1998055" cy="338536"/>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Сервис/Feature</a:t>
            </a:r>
            <a:endParaRPr/>
          </a:p>
        </p:txBody>
      </p:sp>
      <p:sp>
        <p:nvSpPr>
          <p:cNvPr id="462" name="Google Shape;462;p46"/>
          <p:cNvSpPr txBox="1"/>
          <p:nvPr/>
        </p:nvSpPr>
        <p:spPr>
          <a:xfrm>
            <a:off x="9395282" y="3886429"/>
            <a:ext cx="1998055" cy="276981"/>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463" name="Google Shape;463;p46"/>
          <p:cNvSpPr txBox="1"/>
          <p:nvPr/>
        </p:nvSpPr>
        <p:spPr>
          <a:xfrm>
            <a:off x="9395282" y="5064576"/>
            <a:ext cx="1998055" cy="338536"/>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Сервис/Feature</a:t>
            </a:r>
            <a:endParaRPr/>
          </a:p>
        </p:txBody>
      </p:sp>
      <p:sp>
        <p:nvSpPr>
          <p:cNvPr id="464" name="Google Shape;464;p46"/>
          <p:cNvSpPr txBox="1"/>
          <p:nvPr/>
        </p:nvSpPr>
        <p:spPr>
          <a:xfrm>
            <a:off x="9395282" y="5354959"/>
            <a:ext cx="1998055" cy="276981"/>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465" name="Google Shape;465;p46"/>
          <p:cNvSpPr/>
          <p:nvPr/>
        </p:nvSpPr>
        <p:spPr>
          <a:xfrm>
            <a:off x="8609789" y="3588474"/>
            <a:ext cx="785493" cy="786401"/>
          </a:xfrm>
          <a:prstGeom prst="rect">
            <a:avLst/>
          </a:prstGeom>
          <a:solidFill>
            <a:srgbClr val="04D7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66" name="Google Shape;466;p46"/>
          <p:cNvSpPr/>
          <p:nvPr/>
        </p:nvSpPr>
        <p:spPr>
          <a:xfrm>
            <a:off x="8609207" y="5068061"/>
            <a:ext cx="785493" cy="786401"/>
          </a:xfrm>
          <a:prstGeom prst="rect">
            <a:avLst/>
          </a:prstGeom>
          <a:solidFill>
            <a:srgbClr val="400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67" name="Google Shape;467;p46"/>
          <p:cNvSpPr txBox="1"/>
          <p:nvPr/>
        </p:nvSpPr>
        <p:spPr>
          <a:xfrm>
            <a:off x="785493" y="2107466"/>
            <a:ext cx="1998055" cy="338536"/>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lang="en-US" sz="1600">
                <a:solidFill>
                  <a:schemeClr val="dk1"/>
                </a:solidFill>
                <a:latin typeface="Helvetica Neue"/>
                <a:ea typeface="Helvetica Neue"/>
                <a:cs typeface="Helvetica Neue"/>
                <a:sym typeface="Helvetica Neue"/>
              </a:rPr>
              <a:t>Сервис/Feature</a:t>
            </a:r>
            <a:endParaRPr/>
          </a:p>
        </p:txBody>
      </p:sp>
      <p:sp>
        <p:nvSpPr>
          <p:cNvPr id="468" name="Google Shape;468;p46"/>
          <p:cNvSpPr/>
          <p:nvPr/>
        </p:nvSpPr>
        <p:spPr>
          <a:xfrm>
            <a:off x="2853374" y="2167571"/>
            <a:ext cx="785493" cy="786401"/>
          </a:xfrm>
          <a:prstGeom prst="rect">
            <a:avLst/>
          </a:prstGeom>
          <a:solidFill>
            <a:srgbClr val="400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69" name="Google Shape;469;p46"/>
          <p:cNvSpPr txBox="1"/>
          <p:nvPr/>
        </p:nvSpPr>
        <p:spPr>
          <a:xfrm>
            <a:off x="785493" y="3518545"/>
            <a:ext cx="1998055" cy="338536"/>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lang="en-US" sz="1600">
                <a:solidFill>
                  <a:schemeClr val="dk1"/>
                </a:solidFill>
                <a:latin typeface="Helvetica Neue"/>
                <a:ea typeface="Helvetica Neue"/>
                <a:cs typeface="Helvetica Neue"/>
                <a:sym typeface="Helvetica Neue"/>
              </a:rPr>
              <a:t>Сервис/Feature</a:t>
            </a:r>
            <a:endParaRPr/>
          </a:p>
        </p:txBody>
      </p:sp>
      <p:sp>
        <p:nvSpPr>
          <p:cNvPr id="470" name="Google Shape;470;p46"/>
          <p:cNvSpPr txBox="1"/>
          <p:nvPr/>
        </p:nvSpPr>
        <p:spPr>
          <a:xfrm>
            <a:off x="785493" y="4983758"/>
            <a:ext cx="1998055" cy="338536"/>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lang="en-US" sz="1600">
                <a:solidFill>
                  <a:schemeClr val="dk1"/>
                </a:solidFill>
                <a:latin typeface="Helvetica Neue"/>
                <a:ea typeface="Helvetica Neue"/>
                <a:cs typeface="Helvetica Neue"/>
                <a:sym typeface="Helvetica Neue"/>
              </a:rPr>
              <a:t>Сервис/Feature</a:t>
            </a:r>
            <a:endParaRPr/>
          </a:p>
        </p:txBody>
      </p:sp>
      <p:sp>
        <p:nvSpPr>
          <p:cNvPr id="471" name="Google Shape;471;p46"/>
          <p:cNvSpPr/>
          <p:nvPr/>
        </p:nvSpPr>
        <p:spPr>
          <a:xfrm>
            <a:off x="2853957" y="3588474"/>
            <a:ext cx="785493" cy="786401"/>
          </a:xfrm>
          <a:prstGeom prst="rect">
            <a:avLst/>
          </a:prstGeom>
          <a:solidFill>
            <a:srgbClr val="0E7D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72" name="Google Shape;472;p46"/>
          <p:cNvSpPr/>
          <p:nvPr/>
        </p:nvSpPr>
        <p:spPr>
          <a:xfrm>
            <a:off x="2853374" y="5064744"/>
            <a:ext cx="785493" cy="78640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73" name="Google Shape;473;p46"/>
          <p:cNvSpPr txBox="1"/>
          <p:nvPr/>
        </p:nvSpPr>
        <p:spPr>
          <a:xfrm>
            <a:off x="9395282" y="2554276"/>
            <a:ext cx="1998055" cy="276981"/>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474" name="Google Shape;474;p46"/>
          <p:cNvSpPr txBox="1"/>
          <p:nvPr/>
        </p:nvSpPr>
        <p:spPr>
          <a:xfrm>
            <a:off x="785493" y="2473458"/>
            <a:ext cx="1998055" cy="276981"/>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475" name="Google Shape;475;p46"/>
          <p:cNvSpPr txBox="1"/>
          <p:nvPr/>
        </p:nvSpPr>
        <p:spPr>
          <a:xfrm>
            <a:off x="785493" y="3852896"/>
            <a:ext cx="1998055" cy="276981"/>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476" name="Google Shape;476;p46"/>
          <p:cNvSpPr txBox="1"/>
          <p:nvPr/>
        </p:nvSpPr>
        <p:spPr>
          <a:xfrm>
            <a:off x="785493" y="5322312"/>
            <a:ext cx="1998055" cy="276981"/>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477" name="Google Shape;477;p46"/>
          <p:cNvSpPr/>
          <p:nvPr/>
        </p:nvSpPr>
        <p:spPr>
          <a:xfrm>
            <a:off x="3088095" y="2364143"/>
            <a:ext cx="292940" cy="358890"/>
          </a:xfrm>
          <a:custGeom>
            <a:rect b="b" l="l" r="r" t="t"/>
            <a:pathLst>
              <a:path extrusionOk="0" h="619" w="501">
                <a:moveTo>
                  <a:pt x="353" y="0"/>
                </a:moveTo>
                <a:lnTo>
                  <a:pt x="353" y="0"/>
                </a:ln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78" name="Google Shape;478;p46"/>
          <p:cNvSpPr/>
          <p:nvPr/>
        </p:nvSpPr>
        <p:spPr>
          <a:xfrm>
            <a:off x="3074584" y="3803937"/>
            <a:ext cx="282986" cy="318360"/>
          </a:xfrm>
          <a:custGeom>
            <a:rect b="b" l="l" r="r" t="t"/>
            <a:pathLst>
              <a:path extrusionOk="0" h="619" w="545">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79" name="Google Shape;479;p46"/>
          <p:cNvSpPr/>
          <p:nvPr/>
        </p:nvSpPr>
        <p:spPr>
          <a:xfrm>
            <a:off x="3064444" y="5314695"/>
            <a:ext cx="303081" cy="303081"/>
          </a:xfrm>
          <a:custGeom>
            <a:rect b="b" l="l" r="r" t="t"/>
            <a:pathLst>
              <a:path extrusionOk="0" h="649" w="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80" name="Google Shape;480;p46"/>
          <p:cNvSpPr/>
          <p:nvPr/>
        </p:nvSpPr>
        <p:spPr>
          <a:xfrm>
            <a:off x="8827930" y="2424812"/>
            <a:ext cx="351102" cy="268578"/>
          </a:xfrm>
          <a:custGeom>
            <a:rect b="b" l="l" r="r" t="t"/>
            <a:pathLst>
              <a:path extrusionOk="0" h="472" w="619">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81" name="Google Shape;481;p46"/>
          <p:cNvSpPr/>
          <p:nvPr/>
        </p:nvSpPr>
        <p:spPr>
          <a:xfrm>
            <a:off x="8826579" y="3782224"/>
            <a:ext cx="374514" cy="365191"/>
          </a:xfrm>
          <a:custGeom>
            <a:rect b="b" l="l" r="r" t="t"/>
            <a:pathLst>
              <a:path extrusionOk="0" h="619" w="634">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482" name="Google Shape;482;p46"/>
          <p:cNvSpPr/>
          <p:nvPr/>
        </p:nvSpPr>
        <p:spPr>
          <a:xfrm>
            <a:off x="8854438" y="5298247"/>
            <a:ext cx="332208" cy="308775"/>
          </a:xfrm>
          <a:custGeom>
            <a:rect b="b" l="l" r="r" t="t"/>
            <a:pathLst>
              <a:path extrusionOk="0" h="590" w="634">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rgbClr val="FFFFFF"/>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pic>
        <p:nvPicPr>
          <p:cNvPr descr="iPhone6_mockup_front_white.png" id="483" name="Google Shape;483;p46"/>
          <p:cNvPicPr preferRelativeResize="0"/>
          <p:nvPr/>
        </p:nvPicPr>
        <p:blipFill rotWithShape="1">
          <a:blip r:embed="rId3">
            <a:alphaModFix/>
          </a:blip>
          <a:srcRect b="0" l="0" r="0" t="0"/>
          <a:stretch/>
        </p:blipFill>
        <p:spPr>
          <a:xfrm>
            <a:off x="4263584" y="1082373"/>
            <a:ext cx="3650578" cy="5712406"/>
          </a:xfrm>
          <a:prstGeom prst="rect">
            <a:avLst/>
          </a:prstGeom>
          <a:noFill/>
          <a:ln>
            <a:noFill/>
          </a:ln>
        </p:spPr>
      </p:pic>
      <p:sp>
        <p:nvSpPr>
          <p:cNvPr id="484" name="Google Shape;484;p46"/>
          <p:cNvSpPr txBox="1"/>
          <p:nvPr/>
        </p:nvSpPr>
        <p:spPr>
          <a:xfrm>
            <a:off x="723900" y="758138"/>
            <a:ext cx="8163425" cy="556563"/>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Если есть мобильная версия, какие разделы и сервисы доступны/ </a:t>
            </a:r>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Which sections and services are available in the mobile version?</a:t>
            </a:r>
            <a:endParaRPr/>
          </a:p>
        </p:txBody>
      </p:sp>
      <p:sp>
        <p:nvSpPr>
          <p:cNvPr id="485" name="Google Shape;485;p46"/>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Мобильная версия / Mobile version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7"/>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91" name="Google Shape;491;p47"/>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492" name="Google Shape;492;p47"/>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8"/>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98" name="Google Shape;498;p48"/>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499" name="Google Shape;499;p48"/>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2"/>
          <p:cNvSpPr/>
          <p:nvPr/>
        </p:nvSpPr>
        <p:spPr>
          <a:xfrm flipH="1" rot="10800000">
            <a:off x="702335" y="1193552"/>
            <a:ext cx="66520" cy="685392"/>
          </a:xfrm>
          <a:prstGeom prst="round2SameRect">
            <a:avLst>
              <a:gd fmla="val 50000" name="adj1"/>
              <a:gd fmla="val 50000" name="adj2"/>
            </a:avLst>
          </a:prstGeom>
          <a:solidFill>
            <a:srgbClr val="0E7D6F"/>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b="0" i="0" sz="900" u="none" cap="none" strike="noStrike">
              <a:solidFill>
                <a:schemeClr val="dk1"/>
              </a:solidFill>
              <a:latin typeface="Helvetica Neue"/>
              <a:ea typeface="Helvetica Neue"/>
              <a:cs typeface="Helvetica Neue"/>
              <a:sym typeface="Helvetica Neue"/>
            </a:endParaRPr>
          </a:p>
        </p:txBody>
      </p:sp>
      <p:sp>
        <p:nvSpPr>
          <p:cNvPr id="106" name="Google Shape;106;p22"/>
          <p:cNvSpPr/>
          <p:nvPr/>
        </p:nvSpPr>
        <p:spPr>
          <a:xfrm flipH="1" rot="10800000">
            <a:off x="700149" y="2253320"/>
            <a:ext cx="66520" cy="685392"/>
          </a:xfrm>
          <a:prstGeom prst="round2SameRect">
            <a:avLst>
              <a:gd fmla="val 50000" name="adj1"/>
              <a:gd fmla="val 50000" name="adj2"/>
            </a:avLst>
          </a:prstGeom>
          <a:solidFill>
            <a:srgbClr val="CB024E"/>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b="0" i="0" sz="900" u="none" cap="none" strike="noStrike">
              <a:solidFill>
                <a:schemeClr val="dk1"/>
              </a:solidFill>
              <a:latin typeface="Helvetica Neue"/>
              <a:ea typeface="Helvetica Neue"/>
              <a:cs typeface="Helvetica Neue"/>
              <a:sym typeface="Helvetica Neue"/>
            </a:endParaRPr>
          </a:p>
        </p:txBody>
      </p:sp>
      <p:sp>
        <p:nvSpPr>
          <p:cNvPr id="107" name="Google Shape;107;p22"/>
          <p:cNvSpPr/>
          <p:nvPr/>
        </p:nvSpPr>
        <p:spPr>
          <a:xfrm flipH="1" rot="10800000">
            <a:off x="6070822" y="3781485"/>
            <a:ext cx="66520" cy="685392"/>
          </a:xfrm>
          <a:prstGeom prst="round2SameRect">
            <a:avLst>
              <a:gd fmla="val 50000" name="adj1"/>
              <a:gd fmla="val 50000" name="adj2"/>
            </a:avLst>
          </a:prstGeom>
          <a:solidFill>
            <a:srgbClr val="4002D3"/>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b="0" i="0" sz="900" u="none" cap="none" strike="noStrike">
              <a:solidFill>
                <a:schemeClr val="dk1"/>
              </a:solidFill>
              <a:latin typeface="Helvetica Neue"/>
              <a:ea typeface="Helvetica Neue"/>
              <a:cs typeface="Helvetica Neue"/>
              <a:sym typeface="Helvetica Neue"/>
            </a:endParaRPr>
          </a:p>
        </p:txBody>
      </p:sp>
      <p:sp>
        <p:nvSpPr>
          <p:cNvPr id="108" name="Google Shape;108;p22"/>
          <p:cNvSpPr txBox="1"/>
          <p:nvPr/>
        </p:nvSpPr>
        <p:spPr>
          <a:xfrm>
            <a:off x="885355" y="1435129"/>
            <a:ext cx="5186895" cy="5906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1400" u="none" cap="none" strike="noStrike">
                <a:solidFill>
                  <a:schemeClr val="dk1"/>
                </a:solidFill>
                <a:latin typeface="Helvetica Neue"/>
                <a:ea typeface="Helvetica Neue"/>
                <a:cs typeface="Helvetica Neue"/>
                <a:sym typeface="Helvetica Neue"/>
              </a:rPr>
              <a:t>Можно отправить на двух вариантах: английском и русском (для российских членов жюри)</a:t>
            </a:r>
            <a:endParaRPr/>
          </a:p>
        </p:txBody>
      </p:sp>
      <p:sp>
        <p:nvSpPr>
          <p:cNvPr id="109" name="Google Shape;109;p22"/>
          <p:cNvSpPr/>
          <p:nvPr/>
        </p:nvSpPr>
        <p:spPr>
          <a:xfrm>
            <a:off x="885355" y="1099924"/>
            <a:ext cx="4317207"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chemeClr val="dk1"/>
                </a:solidFill>
                <a:latin typeface="Helvetica Neue"/>
                <a:ea typeface="Helvetica Neue"/>
                <a:cs typeface="Helvetica Neue"/>
                <a:sym typeface="Helvetica Neue"/>
              </a:rPr>
              <a:t>Заполните заявку на английском языке</a:t>
            </a:r>
            <a:endParaRPr sz="1600">
              <a:solidFill>
                <a:schemeClr val="dk1"/>
              </a:solidFill>
              <a:latin typeface="Helvetica Neue"/>
              <a:ea typeface="Helvetica Neue"/>
              <a:cs typeface="Helvetica Neue"/>
              <a:sym typeface="Helvetica Neue"/>
            </a:endParaRPr>
          </a:p>
        </p:txBody>
      </p:sp>
      <p:sp>
        <p:nvSpPr>
          <p:cNvPr id="110" name="Google Shape;110;p22"/>
          <p:cNvSpPr txBox="1"/>
          <p:nvPr/>
        </p:nvSpPr>
        <p:spPr>
          <a:xfrm>
            <a:off x="822361" y="4352662"/>
            <a:ext cx="5186895" cy="20082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Helvetica Neue"/>
                <a:ea typeface="Helvetica Neue"/>
                <a:cs typeface="Helvetica Neue"/>
                <a:sym typeface="Helvetica Neue"/>
              </a:rPr>
              <a:t>Переведите скриншоты на английский язык. </a:t>
            </a:r>
            <a:r>
              <a:rPr lang="en-US" sz="1400">
                <a:solidFill>
                  <a:schemeClr val="dk1"/>
                </a:solidFill>
                <a:latin typeface="Helvetica Neue"/>
                <a:ea typeface="Helvetica Neue"/>
                <a:cs typeface="Helvetica Neue"/>
                <a:sym typeface="Helvetica Neue"/>
              </a:rPr>
              <a:t>Перевести можно только названия разделов интранета, контент переводить не нужно. </a:t>
            </a:r>
            <a:r>
              <a:rPr b="1" lang="en-US" sz="1400">
                <a:solidFill>
                  <a:schemeClr val="dk1"/>
                </a:solidFill>
                <a:latin typeface="Helvetica Neue"/>
                <a:ea typeface="Helvetica Neue"/>
                <a:cs typeface="Helvetica Neue"/>
                <a:sym typeface="Helvetica Neue"/>
              </a:rPr>
              <a:t>Скриншоты должны быть хорошего качества </a:t>
            </a:r>
            <a:r>
              <a:rPr lang="en-US" sz="1400">
                <a:solidFill>
                  <a:schemeClr val="dk1"/>
                </a:solidFill>
                <a:latin typeface="Helvetica Neue"/>
                <a:ea typeface="Helvetica Neue"/>
                <a:cs typeface="Helvetica Neue"/>
                <a:sym typeface="Helvetica Neue"/>
              </a:rPr>
              <a:t>в формате jpg. Скриншоты должны быть вставлены в презентацию, где уместно, и приложены отдельно. Опубликуйте их в Google Drive/Yandex Disk и прикрепите ссылку к заявке или пришлите отдельными файлами в письме (без архива) </a:t>
            </a:r>
            <a:r>
              <a:rPr b="1" lang="en-US" sz="1400">
                <a:solidFill>
                  <a:schemeClr val="dk1"/>
                </a:solidFill>
                <a:latin typeface="Helvetica Neue"/>
                <a:ea typeface="Helvetica Neue"/>
                <a:cs typeface="Helvetica Neue"/>
                <a:sym typeface="Helvetica Neue"/>
              </a:rPr>
              <a:t>не больше 15 штук</a:t>
            </a:r>
            <a:endParaRPr/>
          </a:p>
          <a:p>
            <a:pPr indent="0" lvl="0" marL="0" marR="0" rtl="0" algn="l">
              <a:spcBef>
                <a:spcPts val="0"/>
              </a:spcBef>
              <a:spcAft>
                <a:spcPts val="0"/>
              </a:spcAft>
              <a:buNone/>
            </a:pPr>
            <a:r>
              <a:t/>
            </a:r>
            <a:endParaRPr sz="1250">
              <a:solidFill>
                <a:schemeClr val="dk1"/>
              </a:solidFill>
              <a:latin typeface="Helvetica Neue"/>
              <a:ea typeface="Helvetica Neue"/>
              <a:cs typeface="Helvetica Neue"/>
              <a:sym typeface="Helvetica Neue"/>
            </a:endParaRPr>
          </a:p>
        </p:txBody>
      </p:sp>
      <p:sp>
        <p:nvSpPr>
          <p:cNvPr id="111" name="Google Shape;111;p22"/>
          <p:cNvSpPr/>
          <p:nvPr/>
        </p:nvSpPr>
        <p:spPr>
          <a:xfrm>
            <a:off x="822361" y="4017457"/>
            <a:ext cx="4637808"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Helvetica Neue"/>
                <a:ea typeface="Helvetica Neue"/>
                <a:cs typeface="Helvetica Neue"/>
                <a:sym typeface="Helvetica Neue"/>
              </a:rPr>
              <a:t>Приложите к заявке скриншоты интранета</a:t>
            </a:r>
            <a:endParaRPr sz="1600">
              <a:solidFill>
                <a:schemeClr val="dk1"/>
              </a:solidFill>
              <a:latin typeface="Helvetica Neue"/>
              <a:ea typeface="Helvetica Neue"/>
              <a:cs typeface="Helvetica Neue"/>
              <a:sym typeface="Helvetica Neue"/>
            </a:endParaRPr>
          </a:p>
        </p:txBody>
      </p:sp>
      <p:sp>
        <p:nvSpPr>
          <p:cNvPr id="112" name="Google Shape;112;p22"/>
          <p:cNvSpPr txBox="1"/>
          <p:nvPr/>
        </p:nvSpPr>
        <p:spPr>
          <a:xfrm>
            <a:off x="6343948" y="4241802"/>
            <a:ext cx="518185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Все заявки проходят предварительный отбор. Если в вашей заявке недостаточно информации, мы сообщим вам об этом и дадим </a:t>
            </a:r>
            <a:r>
              <a:rPr b="1" lang="en-US" sz="1400">
                <a:solidFill>
                  <a:schemeClr val="dk1"/>
                </a:solidFill>
                <a:latin typeface="Helvetica Neue"/>
                <a:ea typeface="Helvetica Neue"/>
                <a:cs typeface="Helvetica Neue"/>
                <a:sym typeface="Helvetica Neue"/>
              </a:rPr>
              <a:t>3 дня на доработку</a:t>
            </a:r>
            <a:endParaRPr b="1" sz="1250">
              <a:solidFill>
                <a:schemeClr val="dk1"/>
              </a:solidFill>
              <a:latin typeface="Helvetica Neue"/>
              <a:ea typeface="Helvetica Neue"/>
              <a:cs typeface="Helvetica Neue"/>
              <a:sym typeface="Helvetica Neue"/>
            </a:endParaRPr>
          </a:p>
        </p:txBody>
      </p:sp>
      <p:sp>
        <p:nvSpPr>
          <p:cNvPr id="113" name="Google Shape;113;p22"/>
          <p:cNvSpPr/>
          <p:nvPr/>
        </p:nvSpPr>
        <p:spPr>
          <a:xfrm>
            <a:off x="6359991" y="3665551"/>
            <a:ext cx="518689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Helvetica Neue"/>
                <a:ea typeface="Helvetica Neue"/>
                <a:cs typeface="Helvetica Neue"/>
                <a:sym typeface="Helvetica Neue"/>
              </a:rPr>
              <a:t>Отправьте заявку с файлами на почту </a:t>
            </a:r>
            <a:r>
              <a:rPr b="1" lang="en-US" sz="1600" u="sng">
                <a:solidFill>
                  <a:schemeClr val="hlink"/>
                </a:solidFill>
                <a:latin typeface="Helvetica Neue"/>
                <a:ea typeface="Helvetica Neue"/>
                <a:cs typeface="Helvetica Neue"/>
                <a:sym typeface="Helvetica Neue"/>
                <a:hlinkClick r:id="rId3"/>
              </a:rPr>
              <a:t>awards@rivelty.ru</a:t>
            </a:r>
            <a:r>
              <a:rPr b="1" lang="en-US" sz="1600">
                <a:solidFill>
                  <a:schemeClr val="dk1"/>
                </a:solidFill>
                <a:latin typeface="Helvetica Neue"/>
                <a:ea typeface="Helvetica Neue"/>
                <a:cs typeface="Helvetica Neue"/>
                <a:sym typeface="Helvetica Neue"/>
              </a:rPr>
              <a:t> до 18.00 МСК 10 декабря 2021</a:t>
            </a:r>
            <a:endParaRPr b="1" sz="1600">
              <a:solidFill>
                <a:schemeClr val="dk1"/>
              </a:solidFill>
              <a:latin typeface="Helvetica Neue"/>
              <a:ea typeface="Helvetica Neue"/>
              <a:cs typeface="Helvetica Neue"/>
              <a:sym typeface="Helvetica Neue"/>
            </a:endParaRPr>
          </a:p>
        </p:txBody>
      </p:sp>
      <p:sp>
        <p:nvSpPr>
          <p:cNvPr id="114" name="Google Shape;114;p22"/>
          <p:cNvSpPr/>
          <p:nvPr/>
        </p:nvSpPr>
        <p:spPr>
          <a:xfrm>
            <a:off x="6387912" y="1315663"/>
            <a:ext cx="5081360" cy="1219200"/>
          </a:xfrm>
          <a:prstGeom prst="rect">
            <a:avLst/>
          </a:prstGeom>
          <a:noFill/>
          <a:ln>
            <a:noFill/>
          </a:ln>
        </p:spPr>
        <p:txBody>
          <a:bodyPr anchorCtr="0" anchor="ctr" bIns="0" lIns="91425" spcFirstLastPara="1" rIns="0" wrap="square" tIns="0">
            <a:noAutofit/>
          </a:bodyPr>
          <a:lstStyle/>
          <a:p>
            <a:pPr indent="0" lvl="0" marL="0" marR="0" rtl="0" algn="l">
              <a:lnSpc>
                <a:spcPct val="110000"/>
              </a:lnSpc>
              <a:spcBef>
                <a:spcPts val="0"/>
              </a:spcBef>
              <a:spcAft>
                <a:spcPts val="0"/>
              </a:spcAft>
              <a:buNone/>
            </a:pPr>
            <a:r>
              <a:rPr b="0" lang="en-US" sz="1400" u="none">
                <a:solidFill>
                  <a:schemeClr val="dk1"/>
                </a:solidFill>
                <a:latin typeface="Helvetica Neue"/>
                <a:ea typeface="Helvetica Neue"/>
                <a:cs typeface="Helvetica Neue"/>
                <a:sym typeface="Helvetica Neue"/>
              </a:rPr>
              <a:t>Вместе со скриншотами можно прислать видео экрана, чтобы показать, как работает интранет, постеры и ролики для продвижения интранета. Опубликуйте их также в Google Drive/Yandex.Disk и прикрепите ссылку</a:t>
            </a:r>
            <a:endParaRPr/>
          </a:p>
        </p:txBody>
      </p:sp>
      <p:sp>
        <p:nvSpPr>
          <p:cNvPr id="115" name="Google Shape;115;p22"/>
          <p:cNvSpPr/>
          <p:nvPr/>
        </p:nvSpPr>
        <p:spPr>
          <a:xfrm flipH="1" rot="10800000">
            <a:off x="6072911" y="1193552"/>
            <a:ext cx="66520" cy="685392"/>
          </a:xfrm>
          <a:prstGeom prst="round2SameRect">
            <a:avLst>
              <a:gd fmla="val 50000" name="adj1"/>
              <a:gd fmla="val 50000" name="adj2"/>
            </a:avLst>
          </a:prstGeom>
          <a:solidFill>
            <a:srgbClr val="0E7D6F"/>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116" name="Google Shape;116;p22"/>
          <p:cNvSpPr/>
          <p:nvPr/>
        </p:nvSpPr>
        <p:spPr>
          <a:xfrm>
            <a:off x="885356" y="2141067"/>
            <a:ext cx="499438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Helvetica Neue"/>
                <a:ea typeface="Helvetica Neue"/>
                <a:cs typeface="Helvetica Neue"/>
                <a:sym typeface="Helvetica Neue"/>
              </a:rPr>
              <a:t>Общее количество слайдов не должно превышать 70</a:t>
            </a:r>
            <a:endParaRPr b="1" sz="1600">
              <a:solidFill>
                <a:schemeClr val="dk1"/>
              </a:solidFill>
              <a:highlight>
                <a:srgbClr val="FFFF00"/>
              </a:highlight>
              <a:latin typeface="Helvetica Neue"/>
              <a:ea typeface="Helvetica Neue"/>
              <a:cs typeface="Helvetica Neue"/>
              <a:sym typeface="Helvetica Neue"/>
            </a:endParaRPr>
          </a:p>
        </p:txBody>
      </p:sp>
      <p:sp>
        <p:nvSpPr>
          <p:cNvPr id="117" name="Google Shape;117;p22"/>
          <p:cNvSpPr txBox="1"/>
          <p:nvPr/>
        </p:nvSpPr>
        <p:spPr>
          <a:xfrm>
            <a:off x="886016" y="2728484"/>
            <a:ext cx="518689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Слайды, которые уже есть в заявке – шаблонные. Формат слайдов можно менять, сохраняя структуру блоков</a:t>
            </a:r>
            <a:endParaRPr/>
          </a:p>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и вопросов. Если необходимо, в каждом блоке можно добавлять дополнительные слайды в любом формате</a:t>
            </a:r>
            <a:endParaRPr sz="1400">
              <a:solidFill>
                <a:schemeClr val="dk1"/>
              </a:solidFill>
              <a:latin typeface="Helvetica Neue"/>
              <a:ea typeface="Helvetica Neue"/>
              <a:cs typeface="Helvetica Neue"/>
              <a:sym typeface="Helvetica Neue"/>
            </a:endParaRPr>
          </a:p>
        </p:txBody>
      </p:sp>
      <p:sp>
        <p:nvSpPr>
          <p:cNvPr id="118" name="Google Shape;118;p22"/>
          <p:cNvSpPr/>
          <p:nvPr/>
        </p:nvSpPr>
        <p:spPr>
          <a:xfrm flipH="1" rot="10800000">
            <a:off x="638166" y="4108855"/>
            <a:ext cx="66520" cy="685392"/>
          </a:xfrm>
          <a:prstGeom prst="round2SameRect">
            <a:avLst>
              <a:gd fmla="val 50000" name="adj1"/>
              <a:gd fmla="val 50000" name="adj2"/>
            </a:avLst>
          </a:prstGeom>
          <a:solidFill>
            <a:srgbClr val="4002D3"/>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119" name="Google Shape;119;p22"/>
          <p:cNvSpPr/>
          <p:nvPr/>
        </p:nvSpPr>
        <p:spPr>
          <a:xfrm>
            <a:off x="6360039" y="1067142"/>
            <a:ext cx="513473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Helvetica Neue"/>
                <a:ea typeface="Helvetica Neue"/>
                <a:cs typeface="Helvetica Neue"/>
                <a:sym typeface="Helvetica Neue"/>
              </a:rPr>
              <a:t>Приложите дополнительные файлы (если есть)</a:t>
            </a:r>
            <a:endParaRPr b="1" sz="1600">
              <a:solidFill>
                <a:schemeClr val="dk1"/>
              </a:solidFill>
              <a:latin typeface="Helvetica Neue"/>
              <a:ea typeface="Helvetica Neue"/>
              <a:cs typeface="Helvetica Neue"/>
              <a:sym typeface="Helvetica Neue"/>
            </a:endParaRPr>
          </a:p>
        </p:txBody>
      </p:sp>
      <p:sp>
        <p:nvSpPr>
          <p:cNvPr id="120" name="Google Shape;120;p22"/>
          <p:cNvSpPr/>
          <p:nvPr/>
        </p:nvSpPr>
        <p:spPr>
          <a:xfrm flipH="1" rot="10800000">
            <a:off x="6070822" y="2613370"/>
            <a:ext cx="66520" cy="685392"/>
          </a:xfrm>
          <a:prstGeom prst="round2SameRect">
            <a:avLst>
              <a:gd fmla="val 50000" name="adj1"/>
              <a:gd fmla="val 50000" name="adj2"/>
            </a:avLst>
          </a:prstGeom>
          <a:solidFill>
            <a:srgbClr val="CB024E"/>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121" name="Google Shape;121;p22"/>
          <p:cNvSpPr/>
          <p:nvPr/>
        </p:nvSpPr>
        <p:spPr>
          <a:xfrm>
            <a:off x="6360039" y="2520741"/>
            <a:ext cx="4338047"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Helvetica Neue"/>
                <a:ea typeface="Helvetica Neue"/>
                <a:cs typeface="Helvetica Neue"/>
                <a:sym typeface="Helvetica Neue"/>
              </a:rPr>
              <a:t>Сохраните заявку в формате pdf. и pptx.</a:t>
            </a:r>
            <a:endParaRPr b="1" sz="1600">
              <a:solidFill>
                <a:schemeClr val="dk1"/>
              </a:solidFill>
              <a:latin typeface="Helvetica Neue"/>
              <a:ea typeface="Helvetica Neue"/>
              <a:cs typeface="Helvetica Neue"/>
              <a:sym typeface="Helvetica Neue"/>
            </a:endParaRPr>
          </a:p>
        </p:txBody>
      </p:sp>
      <p:sp>
        <p:nvSpPr>
          <p:cNvPr id="122" name="Google Shape;122;p22"/>
          <p:cNvSpPr/>
          <p:nvPr/>
        </p:nvSpPr>
        <p:spPr>
          <a:xfrm>
            <a:off x="6358023" y="3012497"/>
            <a:ext cx="5081360" cy="816938"/>
          </a:xfrm>
          <a:prstGeom prst="rect">
            <a:avLst/>
          </a:prstGeom>
          <a:noFill/>
          <a:ln>
            <a:noFill/>
          </a:ln>
        </p:spPr>
        <p:txBody>
          <a:bodyPr anchorCtr="0" anchor="ctr" bIns="0" lIns="91425" spcFirstLastPara="1" rIns="0" wrap="square" tIns="0">
            <a:noAutofit/>
          </a:bodyPr>
          <a:lstStyle/>
          <a:p>
            <a:pPr indent="0" lvl="0" marL="0" marR="0" rtl="0" algn="l">
              <a:lnSpc>
                <a:spcPct val="110000"/>
              </a:lnSpc>
              <a:spcBef>
                <a:spcPts val="0"/>
              </a:spcBef>
              <a:spcAft>
                <a:spcPts val="0"/>
              </a:spcAft>
              <a:buNone/>
            </a:pPr>
            <a:r>
              <a:rPr b="0" lang="en-US" sz="1400" u="none">
                <a:solidFill>
                  <a:schemeClr val="dk1"/>
                </a:solidFill>
                <a:latin typeface="Helvetica Neue"/>
                <a:ea typeface="Helvetica Neue"/>
                <a:cs typeface="Helvetica Neue"/>
                <a:sym typeface="Helvetica Neue"/>
              </a:rPr>
              <a:t>Перед отправкой удалите комментарии к слайдам и уточнения, которые мы оставили для участников </a:t>
            </a:r>
            <a:endParaRPr/>
          </a:p>
          <a:p>
            <a:pPr indent="0" lvl="0" marL="0" marR="0" rtl="0" algn="l">
              <a:lnSpc>
                <a:spcPct val="110000"/>
              </a:lnSpc>
              <a:spcBef>
                <a:spcPts val="3000"/>
              </a:spcBef>
              <a:spcAft>
                <a:spcPts val="0"/>
              </a:spcAft>
              <a:buNone/>
            </a:pPr>
            <a:r>
              <a:t/>
            </a:r>
            <a:endParaRPr b="0" sz="1400" u="none">
              <a:solidFill>
                <a:schemeClr val="dk1"/>
              </a:solidFill>
              <a:latin typeface="Helvetica Neue"/>
              <a:ea typeface="Helvetica Neue"/>
              <a:cs typeface="Helvetica Neue"/>
              <a:sym typeface="Helvetica Neue"/>
            </a:endParaRPr>
          </a:p>
        </p:txBody>
      </p:sp>
      <p:sp>
        <p:nvSpPr>
          <p:cNvPr id="123" name="Google Shape;123;p22"/>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b="1" lang="en-US" sz="2400">
                <a:latin typeface="Helvetica Neue"/>
                <a:ea typeface="Helvetica Neue"/>
                <a:cs typeface="Helvetica Neue"/>
                <a:sym typeface="Helvetica Neue"/>
              </a:rPr>
              <a:t>Как заполнять и отправлять заявку? </a:t>
            </a:r>
            <a:endParaRPr b="1" sz="2400">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cxnSp>
        <p:nvCxnSpPr>
          <p:cNvPr id="504" name="Google Shape;504;p49"/>
          <p:cNvCxnSpPr/>
          <p:nvPr/>
        </p:nvCxnSpPr>
        <p:spPr>
          <a:xfrm>
            <a:off x="748577" y="-874184"/>
            <a:ext cx="0" cy="0"/>
          </a:xfrm>
          <a:prstGeom prst="straightConnector1">
            <a:avLst/>
          </a:prstGeom>
          <a:noFill/>
          <a:ln>
            <a:noFill/>
          </a:ln>
        </p:spPr>
      </p:cxnSp>
      <p:cxnSp>
        <p:nvCxnSpPr>
          <p:cNvPr id="505" name="Google Shape;505;p49"/>
          <p:cNvCxnSpPr/>
          <p:nvPr/>
        </p:nvCxnSpPr>
        <p:spPr>
          <a:xfrm>
            <a:off x="748577" y="-874184"/>
            <a:ext cx="0" cy="0"/>
          </a:xfrm>
          <a:prstGeom prst="straightConnector1">
            <a:avLst/>
          </a:prstGeom>
          <a:noFill/>
          <a:ln>
            <a:noFill/>
          </a:ln>
        </p:spPr>
      </p:cxnSp>
      <p:sp>
        <p:nvSpPr>
          <p:cNvPr id="506" name="Google Shape;506;p49"/>
          <p:cNvSpPr/>
          <p:nvPr/>
        </p:nvSpPr>
        <p:spPr>
          <a:xfrm flipH="1">
            <a:off x="1587" y="16042"/>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07" name="Google Shape;507;p49"/>
          <p:cNvSpPr txBox="1"/>
          <p:nvPr/>
        </p:nvSpPr>
        <p:spPr>
          <a:xfrm>
            <a:off x="338901" y="4835775"/>
            <a:ext cx="2773800" cy="702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Процесс</a:t>
            </a:r>
            <a:endParaRPr b="1" sz="4400">
              <a:solidFill>
                <a:schemeClr val="lt1"/>
              </a:solidFill>
              <a:latin typeface="Helvetica Neue"/>
              <a:ea typeface="Helvetica Neue"/>
              <a:cs typeface="Helvetica Neue"/>
              <a:sym typeface="Helvetica Neue"/>
            </a:endParaRPr>
          </a:p>
        </p:txBody>
      </p:sp>
      <p:sp>
        <p:nvSpPr>
          <p:cNvPr id="508" name="Google Shape;508;p49"/>
          <p:cNvSpPr txBox="1"/>
          <p:nvPr/>
        </p:nvSpPr>
        <p:spPr>
          <a:xfrm>
            <a:off x="354932" y="5544792"/>
            <a:ext cx="6113721" cy="103053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lt1"/>
                </a:solidFill>
                <a:latin typeface="Helvetica Neue"/>
                <a:ea typeface="Helvetica Neue"/>
                <a:cs typeface="Helvetica Neue"/>
                <a:sym typeface="Helvetica Neue"/>
              </a:rPr>
              <a:t>Это блок о вашем проекте по запуску или реновации интранета. Расскажите, какие проблемы в интранете или ВК послужили драйвером, какие задачи вы ставили перед собой и какими методами, инструментами и за какой срок вы их решили.</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p:nvPr/>
        </p:nvSpPr>
        <p:spPr>
          <a:xfrm>
            <a:off x="742293" y="2331844"/>
            <a:ext cx="3406777" cy="1673352"/>
          </a:xfrm>
          <a:prstGeom prst="rect">
            <a:avLst/>
          </a:prstGeom>
          <a:solidFill>
            <a:srgbClr val="0E7D6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514" name="Google Shape;514;p50"/>
          <p:cNvSpPr/>
          <p:nvPr/>
        </p:nvSpPr>
        <p:spPr>
          <a:xfrm>
            <a:off x="742293" y="4071195"/>
            <a:ext cx="3406777" cy="1673352"/>
          </a:xfrm>
          <a:prstGeom prst="rect">
            <a:avLst/>
          </a:prstGeom>
          <a:solidFill>
            <a:srgbClr val="CB024E"/>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515" name="Google Shape;515;p50"/>
          <p:cNvSpPr/>
          <p:nvPr/>
        </p:nvSpPr>
        <p:spPr>
          <a:xfrm>
            <a:off x="4209732" y="2331844"/>
            <a:ext cx="3406777" cy="1673352"/>
          </a:xfrm>
          <a:prstGeom prst="rect">
            <a:avLst/>
          </a:prstGeom>
          <a:solidFill>
            <a:srgbClr val="4002D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516" name="Google Shape;516;p50"/>
          <p:cNvSpPr/>
          <p:nvPr/>
        </p:nvSpPr>
        <p:spPr>
          <a:xfrm>
            <a:off x="4209732" y="4071195"/>
            <a:ext cx="3406777" cy="1673352"/>
          </a:xfrm>
          <a:prstGeom prst="rect">
            <a:avLst/>
          </a:prstGeom>
          <a:solidFill>
            <a:srgbClr val="AEABA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517" name="Google Shape;517;p50"/>
          <p:cNvSpPr/>
          <p:nvPr/>
        </p:nvSpPr>
        <p:spPr>
          <a:xfrm>
            <a:off x="7677171" y="2331844"/>
            <a:ext cx="3406777" cy="1673352"/>
          </a:xfrm>
          <a:prstGeom prst="rect">
            <a:avLst/>
          </a:prstGeom>
          <a:solidFill>
            <a:srgbClr val="CB024E">
              <a:alpha val="53725"/>
            </a:srgbClr>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518" name="Google Shape;518;p50"/>
          <p:cNvSpPr/>
          <p:nvPr/>
        </p:nvSpPr>
        <p:spPr>
          <a:xfrm>
            <a:off x="7677171" y="4071195"/>
            <a:ext cx="3406777" cy="1673352"/>
          </a:xfrm>
          <a:prstGeom prst="rect">
            <a:avLst/>
          </a:prstGeom>
          <a:solidFill>
            <a:srgbClr val="04D71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900">
              <a:solidFill>
                <a:srgbClr val="FFFFFF"/>
              </a:solidFill>
              <a:latin typeface="Lato Light"/>
              <a:ea typeface="Lato Light"/>
              <a:cs typeface="Lato Light"/>
              <a:sym typeface="Lato Light"/>
            </a:endParaRPr>
          </a:p>
        </p:txBody>
      </p:sp>
      <p:sp>
        <p:nvSpPr>
          <p:cNvPr id="519" name="Google Shape;519;p50"/>
          <p:cNvSpPr txBox="1"/>
          <p:nvPr/>
        </p:nvSpPr>
        <p:spPr>
          <a:xfrm>
            <a:off x="955911" y="2966844"/>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Lato Light"/>
                <a:ea typeface="Lato Light"/>
                <a:cs typeface="Lato Light"/>
                <a:sym typeface="Lato Light"/>
              </a:rPr>
              <a:t>Описание/Description</a:t>
            </a:r>
            <a:endParaRPr/>
          </a:p>
        </p:txBody>
      </p:sp>
      <p:sp>
        <p:nvSpPr>
          <p:cNvPr id="520" name="Google Shape;520;p50"/>
          <p:cNvSpPr txBox="1"/>
          <p:nvPr/>
        </p:nvSpPr>
        <p:spPr>
          <a:xfrm>
            <a:off x="955911" y="2625527"/>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lt1"/>
                </a:solidFill>
                <a:latin typeface="Calibri"/>
                <a:ea typeface="Calibri"/>
                <a:cs typeface="Calibri"/>
                <a:sym typeface="Calibri"/>
              </a:rPr>
              <a:t>Метод/Approach</a:t>
            </a:r>
            <a:endParaRPr/>
          </a:p>
        </p:txBody>
      </p:sp>
      <p:sp>
        <p:nvSpPr>
          <p:cNvPr id="521" name="Google Shape;521;p50"/>
          <p:cNvSpPr txBox="1"/>
          <p:nvPr/>
        </p:nvSpPr>
        <p:spPr>
          <a:xfrm>
            <a:off x="955911" y="4736650"/>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Lato Light"/>
                <a:ea typeface="Lato Light"/>
                <a:cs typeface="Lato Light"/>
                <a:sym typeface="Lato Light"/>
              </a:rPr>
              <a:t>Описание/Description</a:t>
            </a:r>
            <a:endParaRPr/>
          </a:p>
        </p:txBody>
      </p:sp>
      <p:sp>
        <p:nvSpPr>
          <p:cNvPr id="522" name="Google Shape;522;p50"/>
          <p:cNvSpPr txBox="1"/>
          <p:nvPr/>
        </p:nvSpPr>
        <p:spPr>
          <a:xfrm>
            <a:off x="955911" y="4395334"/>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lt1"/>
                </a:solidFill>
                <a:latin typeface="Calibri"/>
                <a:ea typeface="Calibri"/>
                <a:cs typeface="Calibri"/>
                <a:sym typeface="Calibri"/>
              </a:rPr>
              <a:t>Метод/Approach</a:t>
            </a:r>
            <a:endParaRPr/>
          </a:p>
        </p:txBody>
      </p:sp>
      <p:sp>
        <p:nvSpPr>
          <p:cNvPr id="523" name="Google Shape;523;p50"/>
          <p:cNvSpPr txBox="1"/>
          <p:nvPr/>
        </p:nvSpPr>
        <p:spPr>
          <a:xfrm>
            <a:off x="4574192" y="2966844"/>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Lato Light"/>
                <a:ea typeface="Lato Light"/>
                <a:cs typeface="Lato Light"/>
                <a:sym typeface="Lato Light"/>
              </a:rPr>
              <a:t>Описание/Description</a:t>
            </a:r>
            <a:endParaRPr/>
          </a:p>
        </p:txBody>
      </p:sp>
      <p:sp>
        <p:nvSpPr>
          <p:cNvPr id="524" name="Google Shape;524;p50"/>
          <p:cNvSpPr txBox="1"/>
          <p:nvPr/>
        </p:nvSpPr>
        <p:spPr>
          <a:xfrm>
            <a:off x="4574193" y="2625527"/>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lt1"/>
                </a:solidFill>
                <a:latin typeface="Calibri"/>
                <a:ea typeface="Calibri"/>
                <a:cs typeface="Calibri"/>
                <a:sym typeface="Calibri"/>
              </a:rPr>
              <a:t>Метод/Approach</a:t>
            </a:r>
            <a:endParaRPr/>
          </a:p>
        </p:txBody>
      </p:sp>
      <p:sp>
        <p:nvSpPr>
          <p:cNvPr id="525" name="Google Shape;525;p50"/>
          <p:cNvSpPr txBox="1"/>
          <p:nvPr/>
        </p:nvSpPr>
        <p:spPr>
          <a:xfrm>
            <a:off x="4574192" y="4736650"/>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Lato Light"/>
                <a:ea typeface="Lato Light"/>
                <a:cs typeface="Lato Light"/>
                <a:sym typeface="Lato Light"/>
              </a:rPr>
              <a:t>Описание/Description</a:t>
            </a:r>
            <a:endParaRPr/>
          </a:p>
        </p:txBody>
      </p:sp>
      <p:sp>
        <p:nvSpPr>
          <p:cNvPr id="526" name="Google Shape;526;p50"/>
          <p:cNvSpPr txBox="1"/>
          <p:nvPr/>
        </p:nvSpPr>
        <p:spPr>
          <a:xfrm>
            <a:off x="4574193" y="4395334"/>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dk1"/>
                </a:solidFill>
                <a:latin typeface="Calibri"/>
                <a:ea typeface="Calibri"/>
                <a:cs typeface="Calibri"/>
                <a:sym typeface="Calibri"/>
              </a:rPr>
              <a:t>Метод/Approach</a:t>
            </a:r>
            <a:endParaRPr/>
          </a:p>
        </p:txBody>
      </p:sp>
      <p:sp>
        <p:nvSpPr>
          <p:cNvPr id="527" name="Google Shape;527;p50"/>
          <p:cNvSpPr txBox="1"/>
          <p:nvPr/>
        </p:nvSpPr>
        <p:spPr>
          <a:xfrm>
            <a:off x="8043788" y="2966844"/>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Lato Light"/>
                <a:ea typeface="Lato Light"/>
                <a:cs typeface="Lato Light"/>
                <a:sym typeface="Lato Light"/>
              </a:rPr>
              <a:t>Описание/Description</a:t>
            </a:r>
            <a:endParaRPr/>
          </a:p>
        </p:txBody>
      </p:sp>
      <p:sp>
        <p:nvSpPr>
          <p:cNvPr id="528" name="Google Shape;528;p50"/>
          <p:cNvSpPr txBox="1"/>
          <p:nvPr/>
        </p:nvSpPr>
        <p:spPr>
          <a:xfrm>
            <a:off x="8043788" y="2625527"/>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dk1"/>
                </a:solidFill>
                <a:latin typeface="Calibri"/>
                <a:ea typeface="Calibri"/>
                <a:cs typeface="Calibri"/>
                <a:sym typeface="Calibri"/>
              </a:rPr>
              <a:t>Метод/Approach</a:t>
            </a:r>
            <a:endParaRPr/>
          </a:p>
        </p:txBody>
      </p:sp>
      <p:sp>
        <p:nvSpPr>
          <p:cNvPr id="529" name="Google Shape;529;p50"/>
          <p:cNvSpPr txBox="1"/>
          <p:nvPr/>
        </p:nvSpPr>
        <p:spPr>
          <a:xfrm>
            <a:off x="8043788" y="4736650"/>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Lato Light"/>
                <a:ea typeface="Lato Light"/>
                <a:cs typeface="Lato Light"/>
                <a:sym typeface="Lato Light"/>
              </a:rPr>
              <a:t>Описание/Description</a:t>
            </a:r>
            <a:endParaRPr/>
          </a:p>
        </p:txBody>
      </p:sp>
      <p:sp>
        <p:nvSpPr>
          <p:cNvPr id="530" name="Google Shape;530;p50"/>
          <p:cNvSpPr txBox="1"/>
          <p:nvPr/>
        </p:nvSpPr>
        <p:spPr>
          <a:xfrm>
            <a:off x="8043788" y="4395334"/>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dk1"/>
                </a:solidFill>
                <a:latin typeface="Calibri"/>
                <a:ea typeface="Calibri"/>
                <a:cs typeface="Calibri"/>
                <a:sym typeface="Calibri"/>
              </a:rPr>
              <a:t>Метод/Approach</a:t>
            </a:r>
            <a:endParaRPr/>
          </a:p>
        </p:txBody>
      </p:sp>
      <p:sp>
        <p:nvSpPr>
          <p:cNvPr id="531" name="Google Shape;531;p50"/>
          <p:cNvSpPr txBox="1"/>
          <p:nvPr>
            <p:ph idx="1" type="body"/>
          </p:nvPr>
        </p:nvSpPr>
        <p:spPr>
          <a:xfrm>
            <a:off x="640715" y="235903"/>
            <a:ext cx="4116357"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Процесс/Process </a:t>
            </a:r>
            <a:endParaRPr/>
          </a:p>
        </p:txBody>
      </p:sp>
      <p:sp>
        <p:nvSpPr>
          <p:cNvPr id="532" name="Google Shape;532;p50"/>
          <p:cNvSpPr txBox="1"/>
          <p:nvPr/>
        </p:nvSpPr>
        <p:spPr>
          <a:xfrm>
            <a:off x="731850" y="944301"/>
            <a:ext cx="9268500" cy="825000"/>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Опишите методы, приемы и подходы, которые вы применили в проекте (agile, каскадное управление проектом, CJM, JTBD)/ Target audience research methods and approaches you/your team used during the project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1"/>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38" name="Google Shape;538;p51"/>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539" name="Google Shape;539;p51"/>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2"/>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45" name="Google Shape;545;p52"/>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546" name="Google Shape;546;p52"/>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3"/>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52" name="Google Shape;552;p53"/>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553" name="Google Shape;553;p53"/>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4"/>
          <p:cNvSpPr txBox="1"/>
          <p:nvPr>
            <p:ph idx="1" type="body"/>
          </p:nvPr>
        </p:nvSpPr>
        <p:spPr>
          <a:xfrm>
            <a:off x="650874" y="296863"/>
            <a:ext cx="10891941"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Длительность и этапы проекта / Duration of a project and stages</a:t>
            </a:r>
            <a:endParaRPr/>
          </a:p>
          <a:p>
            <a:pPr indent="0" lvl="0" marL="0" rtl="0" algn="l">
              <a:lnSpc>
                <a:spcPct val="90000"/>
              </a:lnSpc>
              <a:spcBef>
                <a:spcPts val="0"/>
              </a:spcBef>
              <a:spcAft>
                <a:spcPts val="0"/>
              </a:spcAft>
              <a:buClr>
                <a:srgbClr val="595959"/>
              </a:buClr>
              <a:buSzPts val="2400"/>
              <a:buNone/>
            </a:pPr>
            <a:r>
              <a:t/>
            </a:r>
            <a:endParaRPr/>
          </a:p>
        </p:txBody>
      </p:sp>
      <p:graphicFrame>
        <p:nvGraphicFramePr>
          <p:cNvPr id="559" name="Google Shape;559;p54"/>
          <p:cNvGraphicFramePr/>
          <p:nvPr/>
        </p:nvGraphicFramePr>
        <p:xfrm>
          <a:off x="736108" y="1303044"/>
          <a:ext cx="3000000" cy="3000000"/>
        </p:xfrm>
        <a:graphic>
          <a:graphicData uri="http://schemas.openxmlformats.org/drawingml/2006/table">
            <a:tbl>
              <a:tblPr>
                <a:noFill/>
                <a:tableStyleId>{B92F7805-46F9-461D-8874-6DCAE42E037D}</a:tableStyleId>
              </a:tblPr>
              <a:tblGrid>
                <a:gridCol w="2230600"/>
                <a:gridCol w="415100"/>
                <a:gridCol w="560850"/>
                <a:gridCol w="560850"/>
                <a:gridCol w="560850"/>
                <a:gridCol w="560850"/>
                <a:gridCol w="560850"/>
                <a:gridCol w="560850"/>
                <a:gridCol w="560850"/>
                <a:gridCol w="560850"/>
                <a:gridCol w="560850"/>
                <a:gridCol w="560850"/>
                <a:gridCol w="560850"/>
                <a:gridCol w="560850"/>
                <a:gridCol w="560850"/>
                <a:gridCol w="560850"/>
                <a:gridCol w="664875"/>
              </a:tblGrid>
              <a:tr h="528325">
                <a:tc>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gridSpan="3">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hMerge="1"/>
                <a:tc hMerge="1"/>
                <a:tc>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gridSpan="2">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hMerge="1"/>
                <a:tc gridSpan="2">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hMerge="1"/>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gridSpan="2">
                  <a:txBody>
                    <a:bodyPr/>
                    <a:lstStyle/>
                    <a:p>
                      <a:pPr indent="0" lvl="0" marL="0" marR="0" rtl="0" algn="ctr">
                        <a:spcBef>
                          <a:spcPts val="0"/>
                        </a:spcBef>
                        <a:spcAft>
                          <a:spcPts val="0"/>
                        </a:spcAft>
                        <a:buNone/>
                      </a:pPr>
                      <a:r>
                        <a:t/>
                      </a:r>
                      <a:endParaRPr sz="1400" u="none" cap="none" strike="noStrike">
                        <a:solidFill>
                          <a:schemeClr val="dk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hMerge="1"/>
              </a:tr>
              <a:tr h="179350">
                <a:tc>
                  <a:txBody>
                    <a:bodyPr/>
                    <a:lstStyle/>
                    <a:p>
                      <a:pPr indent="0" lvl="0" marL="0" marR="0" rtl="0" algn="l">
                        <a:spcBef>
                          <a:spcPts val="0"/>
                        </a:spcBef>
                        <a:spcAft>
                          <a:spcPts val="0"/>
                        </a:spcAft>
                        <a:buNone/>
                      </a:pPr>
                      <a:r>
                        <a:t/>
                      </a:r>
                      <a:endParaRPr sz="105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gridSpan="3">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hMerge="1"/>
                <a:tc hMerge="1"/>
                <a:tc>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gridSpan="2">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hMerge="1"/>
                <a:tc gridSpan="2">
                  <a:txBody>
                    <a:bodyPr/>
                    <a:lstStyle/>
                    <a:p>
                      <a:pPr indent="0" lvl="0" marL="0" marR="0" rtl="0" algn="l">
                        <a:spcBef>
                          <a:spcPts val="0"/>
                        </a:spcBef>
                        <a:spcAft>
                          <a:spcPts val="0"/>
                        </a:spcAft>
                        <a:buNone/>
                      </a:pPr>
                      <a:r>
                        <a:t/>
                      </a:r>
                      <a:endParaRPr sz="800" u="none" cap="none" strike="noStrike">
                        <a:solidFill>
                          <a:srgbClr val="3F3F3F"/>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hMerge="1"/>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sz="800" u="none" cap="none" strike="noStrike">
                        <a:solidFill>
                          <a:schemeClr val="lt1"/>
                        </a:solidFill>
                        <a:latin typeface="Helvetica Neue"/>
                        <a:ea typeface="Helvetica Neue"/>
                        <a:cs typeface="Helvetica Neue"/>
                        <a:sym typeface="Helvetica Neue"/>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rgbClr val="FFFFFF"/>
                    </a:solidFill>
                  </a:tcPr>
                </a:tc>
              </a:tr>
              <a:tr h="663575">
                <a:tc>
                  <a:txBody>
                    <a:bodyPr/>
                    <a:lstStyle/>
                    <a:p>
                      <a:pPr indent="0" lvl="0" marL="0" marR="0" rtl="0" algn="l">
                        <a:spcBef>
                          <a:spcPts val="0"/>
                        </a:spcBef>
                        <a:spcAft>
                          <a:spcPts val="0"/>
                        </a:spcAft>
                        <a:buNone/>
                      </a:pPr>
                      <a:r>
                        <a:rPr lang="en-US" sz="1200" u="none" cap="none" strike="noStrike">
                          <a:latin typeface="Helvetica Neue"/>
                          <a:ea typeface="Helvetica Neue"/>
                          <a:cs typeface="Helvetica Neue"/>
                          <a:sym typeface="Helvetica Neue"/>
                        </a:rPr>
                        <a:t>Описание/Description</a:t>
                      </a:r>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800">
                        <a:solidFill>
                          <a:srgbClr val="3F3F3F"/>
                        </a:solidFill>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800">
                        <a:solidFill>
                          <a:srgbClr val="3F3F3F"/>
                        </a:solidFill>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800">
                        <a:solidFill>
                          <a:srgbClr val="3F3F3F"/>
                        </a:solidFill>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800">
                        <a:solidFill>
                          <a:srgbClr val="3F3F3F"/>
                        </a:solidFill>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r>
              <a:tr h="663575">
                <a:tc>
                  <a:txBody>
                    <a:bodyPr/>
                    <a:lstStyle/>
                    <a:p>
                      <a:pPr indent="0" lvl="0" marL="0" marR="0" rtl="0" algn="l">
                        <a:spcBef>
                          <a:spcPts val="0"/>
                        </a:spcBef>
                        <a:spcAft>
                          <a:spcPts val="0"/>
                        </a:spcAft>
                        <a:buNone/>
                      </a:pPr>
                      <a:r>
                        <a:rPr lang="en-US" sz="1200">
                          <a:latin typeface="Helvetica Neue"/>
                          <a:ea typeface="Helvetica Neue"/>
                          <a:cs typeface="Helvetica Neue"/>
                          <a:sym typeface="Helvetica Neue"/>
                        </a:rPr>
                        <a:t>Описание/Description</a:t>
                      </a:r>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r>
              <a:tr h="663575">
                <a:tc>
                  <a:txBody>
                    <a:bodyPr/>
                    <a:lstStyle/>
                    <a:p>
                      <a:pPr indent="0" lvl="0" marL="0" marR="0" rtl="0" algn="l">
                        <a:spcBef>
                          <a:spcPts val="0"/>
                        </a:spcBef>
                        <a:spcAft>
                          <a:spcPts val="0"/>
                        </a:spcAft>
                        <a:buNone/>
                      </a:pPr>
                      <a:r>
                        <a:rPr lang="en-US" sz="1200">
                          <a:latin typeface="Helvetica Neue"/>
                          <a:ea typeface="Helvetica Neue"/>
                          <a:cs typeface="Helvetica Neue"/>
                          <a:sym typeface="Helvetica Neue"/>
                        </a:rPr>
                        <a:t>Описание/Description</a:t>
                      </a:r>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4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r>
              <a:tr h="663575">
                <a:tc>
                  <a:txBody>
                    <a:bodyPr/>
                    <a:lstStyle/>
                    <a:p>
                      <a:pPr indent="0" lvl="0" marL="0" marR="0" rtl="0" algn="l">
                        <a:spcBef>
                          <a:spcPts val="0"/>
                        </a:spcBef>
                        <a:spcAft>
                          <a:spcPts val="0"/>
                        </a:spcAft>
                        <a:buNone/>
                      </a:pPr>
                      <a:r>
                        <a:rPr lang="en-US" sz="1200">
                          <a:latin typeface="Helvetica Neue"/>
                          <a:ea typeface="Helvetica Neue"/>
                          <a:cs typeface="Helvetica Neue"/>
                          <a:sym typeface="Helvetica Neue"/>
                        </a:rPr>
                        <a:t>Описание/Description</a:t>
                      </a:r>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r>
              <a:tr h="663575">
                <a:tc>
                  <a:txBody>
                    <a:bodyPr/>
                    <a:lstStyle/>
                    <a:p>
                      <a:pPr indent="0" lvl="0" marL="0" marR="0" rtl="0" algn="l">
                        <a:spcBef>
                          <a:spcPts val="0"/>
                        </a:spcBef>
                        <a:spcAft>
                          <a:spcPts val="0"/>
                        </a:spcAft>
                        <a:buNone/>
                      </a:pPr>
                      <a:r>
                        <a:rPr lang="en-US" sz="1200">
                          <a:latin typeface="Helvetica Neue"/>
                          <a:ea typeface="Helvetica Neue"/>
                          <a:cs typeface="Helvetica Neue"/>
                          <a:sym typeface="Helvetica Neue"/>
                        </a:rPr>
                        <a:t>Описание/Description</a:t>
                      </a:r>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r>
              <a:tr h="663575">
                <a:tc>
                  <a:txBody>
                    <a:bodyPr/>
                    <a:lstStyle/>
                    <a:p>
                      <a:pPr indent="0" lvl="0" marL="0" marR="0" rtl="0" algn="l">
                        <a:spcBef>
                          <a:spcPts val="0"/>
                        </a:spcBef>
                        <a:spcAft>
                          <a:spcPts val="0"/>
                        </a:spcAft>
                        <a:buNone/>
                      </a:pPr>
                      <a:r>
                        <a:rPr lang="en-US" sz="1200">
                          <a:latin typeface="Helvetica Neue"/>
                          <a:ea typeface="Helvetica Neue"/>
                          <a:cs typeface="Helvetica Neue"/>
                          <a:sym typeface="Helvetica Neue"/>
                        </a:rPr>
                        <a:t>Описание/Description</a:t>
                      </a:r>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12700">
                      <a:solidFill>
                        <a:srgbClr val="D8E2F3"/>
                      </a:solidFill>
                      <a:prstDash val="solid"/>
                      <a:round/>
                      <a:headEnd len="sm" w="sm" type="none"/>
                      <a:tailEnd len="sm" w="sm" type="none"/>
                    </a:lnB>
                    <a:solidFill>
                      <a:schemeClr val="lt1"/>
                    </a:solidFill>
                  </a:tcPr>
                </a:tc>
              </a:tr>
              <a:tr h="663575">
                <a:tc>
                  <a:txBody>
                    <a:bodyPr/>
                    <a:lstStyle/>
                    <a:p>
                      <a:pPr indent="0" lvl="0" marL="0" marR="0" rtl="0" algn="l">
                        <a:spcBef>
                          <a:spcPts val="0"/>
                        </a:spcBef>
                        <a:spcAft>
                          <a:spcPts val="0"/>
                        </a:spcAft>
                        <a:buNone/>
                      </a:pPr>
                      <a:r>
                        <a:rPr lang="en-US" sz="1200">
                          <a:latin typeface="Helvetica Neue"/>
                          <a:ea typeface="Helvetica Neue"/>
                          <a:cs typeface="Helvetica Neue"/>
                          <a:sym typeface="Helvetica Neue"/>
                        </a:rPr>
                        <a:t>Описание/Description</a:t>
                      </a:r>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latin typeface="Helvetica Neue"/>
                        <a:ea typeface="Helvetica Neue"/>
                        <a:cs typeface="Helvetica Neue"/>
                        <a:sym typeface="Helvetica Neue"/>
                      </a:endParaRPr>
                    </a:p>
                  </a:txBody>
                  <a:tcPr marT="45725" marB="45725" marR="89125" marL="891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E2F3"/>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560" name="Google Shape;560;p54"/>
          <p:cNvSpPr/>
          <p:nvPr/>
        </p:nvSpPr>
        <p:spPr>
          <a:xfrm>
            <a:off x="3005124" y="2152928"/>
            <a:ext cx="1420571" cy="360000"/>
          </a:xfrm>
          <a:prstGeom prst="roundRect">
            <a:avLst>
              <a:gd fmla="val 50000" name="adj"/>
            </a:avLst>
          </a:prstGeom>
          <a:solidFill>
            <a:srgbClr val="0E7D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Длительность</a:t>
            </a:r>
            <a:endParaRPr/>
          </a:p>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/Duration</a:t>
            </a:r>
            <a:endParaRPr b="0" i="0" sz="900" u="none" cap="none" strike="noStrike">
              <a:solidFill>
                <a:srgbClr val="FFFFFF"/>
              </a:solidFill>
              <a:latin typeface="Helvetica Neue"/>
              <a:ea typeface="Helvetica Neue"/>
              <a:cs typeface="Helvetica Neue"/>
              <a:sym typeface="Helvetica Neue"/>
            </a:endParaRPr>
          </a:p>
        </p:txBody>
      </p:sp>
      <p:sp>
        <p:nvSpPr>
          <p:cNvPr id="561" name="Google Shape;561;p54"/>
          <p:cNvSpPr/>
          <p:nvPr/>
        </p:nvSpPr>
        <p:spPr>
          <a:xfrm>
            <a:off x="4056955" y="2815776"/>
            <a:ext cx="1862064" cy="359290"/>
          </a:xfrm>
          <a:prstGeom prst="roundRect">
            <a:avLst>
              <a:gd fmla="val 50000" name="adj"/>
            </a:avLst>
          </a:prstGeom>
          <a:solidFill>
            <a:srgbClr val="0E7D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Длительность</a:t>
            </a:r>
            <a:endParaRPr/>
          </a:p>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/Duration</a:t>
            </a:r>
            <a:endParaRPr b="0" i="0" sz="900" u="none" cap="none" strike="noStrike">
              <a:solidFill>
                <a:srgbClr val="FFFFFF"/>
              </a:solidFill>
              <a:latin typeface="Helvetica Neue"/>
              <a:ea typeface="Helvetica Neue"/>
              <a:cs typeface="Helvetica Neue"/>
              <a:sym typeface="Helvetica Neue"/>
            </a:endParaRPr>
          </a:p>
        </p:txBody>
      </p:sp>
      <p:sp>
        <p:nvSpPr>
          <p:cNvPr id="562" name="Google Shape;562;p54"/>
          <p:cNvSpPr/>
          <p:nvPr/>
        </p:nvSpPr>
        <p:spPr>
          <a:xfrm>
            <a:off x="5384800" y="3509883"/>
            <a:ext cx="1228109" cy="360000"/>
          </a:xfrm>
          <a:prstGeom prst="roundRect">
            <a:avLst>
              <a:gd fmla="val 50000" name="adj"/>
            </a:avLst>
          </a:prstGeom>
          <a:solidFill>
            <a:srgbClr val="0E7D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Длительность</a:t>
            </a:r>
            <a:endParaRPr/>
          </a:p>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/Duration</a:t>
            </a:r>
            <a:endParaRPr b="0" i="0" sz="900" u="none" cap="none" strike="noStrike">
              <a:solidFill>
                <a:srgbClr val="FFFFFF"/>
              </a:solidFill>
              <a:latin typeface="Helvetica Neue"/>
              <a:ea typeface="Helvetica Neue"/>
              <a:cs typeface="Helvetica Neue"/>
              <a:sym typeface="Helvetica Neue"/>
            </a:endParaRPr>
          </a:p>
        </p:txBody>
      </p:sp>
      <p:sp>
        <p:nvSpPr>
          <p:cNvPr id="563" name="Google Shape;563;p54"/>
          <p:cNvSpPr/>
          <p:nvPr/>
        </p:nvSpPr>
        <p:spPr>
          <a:xfrm>
            <a:off x="6612909" y="4168935"/>
            <a:ext cx="1248541" cy="360000"/>
          </a:xfrm>
          <a:prstGeom prst="roundRect">
            <a:avLst>
              <a:gd fmla="val 50000" name="adj"/>
            </a:avLst>
          </a:prstGeom>
          <a:solidFill>
            <a:srgbClr val="4002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Длительность</a:t>
            </a:r>
            <a:endParaRPr/>
          </a:p>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/Duration</a:t>
            </a:r>
            <a:endParaRPr b="0" i="0" sz="900" u="none" cap="none" strike="noStrike">
              <a:solidFill>
                <a:srgbClr val="FFFFFF"/>
              </a:solidFill>
              <a:latin typeface="Helvetica Neue"/>
              <a:ea typeface="Helvetica Neue"/>
              <a:cs typeface="Helvetica Neue"/>
              <a:sym typeface="Helvetica Neue"/>
            </a:endParaRPr>
          </a:p>
        </p:txBody>
      </p:sp>
      <p:sp>
        <p:nvSpPr>
          <p:cNvPr id="564" name="Google Shape;564;p54"/>
          <p:cNvSpPr/>
          <p:nvPr/>
        </p:nvSpPr>
        <p:spPr>
          <a:xfrm>
            <a:off x="7384006" y="4801421"/>
            <a:ext cx="1524020" cy="360000"/>
          </a:xfrm>
          <a:prstGeom prst="roundRect">
            <a:avLst>
              <a:gd fmla="val 50000" name="adj"/>
            </a:avLst>
          </a:prstGeom>
          <a:solidFill>
            <a:srgbClr val="4002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Длительность</a:t>
            </a:r>
            <a:endParaRPr/>
          </a:p>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/Duration</a:t>
            </a:r>
            <a:endParaRPr b="0" i="0" sz="900" u="none" cap="none" strike="noStrike">
              <a:solidFill>
                <a:srgbClr val="FFFFFF"/>
              </a:solidFill>
              <a:latin typeface="Helvetica Neue"/>
              <a:ea typeface="Helvetica Neue"/>
              <a:cs typeface="Helvetica Neue"/>
              <a:sym typeface="Helvetica Neue"/>
            </a:endParaRPr>
          </a:p>
        </p:txBody>
      </p:sp>
      <p:sp>
        <p:nvSpPr>
          <p:cNvPr id="565" name="Google Shape;565;p54"/>
          <p:cNvSpPr/>
          <p:nvPr/>
        </p:nvSpPr>
        <p:spPr>
          <a:xfrm>
            <a:off x="8885983" y="5427749"/>
            <a:ext cx="1476805" cy="3600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Длительность</a:t>
            </a:r>
            <a:endParaRPr/>
          </a:p>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/Duration</a:t>
            </a:r>
            <a:endParaRPr b="0" i="0" sz="900" u="none" cap="none" strike="noStrike">
              <a:solidFill>
                <a:srgbClr val="FFFFFF"/>
              </a:solidFill>
              <a:latin typeface="Helvetica Neue"/>
              <a:ea typeface="Helvetica Neue"/>
              <a:cs typeface="Helvetica Neue"/>
              <a:sym typeface="Helvetica Neue"/>
            </a:endParaRPr>
          </a:p>
        </p:txBody>
      </p:sp>
      <p:sp>
        <p:nvSpPr>
          <p:cNvPr id="566" name="Google Shape;566;p54"/>
          <p:cNvSpPr/>
          <p:nvPr/>
        </p:nvSpPr>
        <p:spPr>
          <a:xfrm>
            <a:off x="9609146" y="6187527"/>
            <a:ext cx="2047188" cy="360000"/>
          </a:xfrm>
          <a:prstGeom prst="roundRect">
            <a:avLst>
              <a:gd fmla="val 50000" name="adj"/>
            </a:avLst>
          </a:prstGeom>
          <a:solidFill>
            <a:srgbClr val="CB02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Длительность</a:t>
            </a:r>
            <a:endParaRPr/>
          </a:p>
          <a:p>
            <a:pPr indent="0" lvl="0" marL="0" marR="0" rtl="0" algn="ctr">
              <a:lnSpc>
                <a:spcPct val="100000"/>
              </a:lnSpc>
              <a:spcBef>
                <a:spcPts val="0"/>
              </a:spcBef>
              <a:spcAft>
                <a:spcPts val="0"/>
              </a:spcAft>
              <a:buClr>
                <a:srgbClr val="FFFFFF"/>
              </a:buClr>
              <a:buSzPts val="900"/>
              <a:buFont typeface="Helvetica Neue"/>
              <a:buNone/>
            </a:pPr>
            <a:r>
              <a:rPr lang="en-US" sz="900">
                <a:solidFill>
                  <a:srgbClr val="FFFFFF"/>
                </a:solidFill>
                <a:latin typeface="Helvetica Neue"/>
                <a:ea typeface="Helvetica Neue"/>
                <a:cs typeface="Helvetica Neue"/>
                <a:sym typeface="Helvetica Neue"/>
              </a:rPr>
              <a:t>/Duration</a:t>
            </a:r>
            <a:endParaRPr b="0" i="0" sz="900" u="none" cap="none" strike="noStrike">
              <a:solidFill>
                <a:srgbClr val="FFFFFF"/>
              </a:solidFill>
              <a:latin typeface="Helvetica Neue"/>
              <a:ea typeface="Helvetica Neue"/>
              <a:cs typeface="Helvetica Neue"/>
              <a:sym typeface="Helvetica Neue"/>
            </a:endParaRPr>
          </a:p>
        </p:txBody>
      </p:sp>
      <p:cxnSp>
        <p:nvCxnSpPr>
          <p:cNvPr id="567" name="Google Shape;567;p54"/>
          <p:cNvCxnSpPr>
            <a:endCxn id="563" idx="1"/>
          </p:cNvCxnSpPr>
          <p:nvPr/>
        </p:nvCxnSpPr>
        <p:spPr>
          <a:xfrm>
            <a:off x="6612909" y="1582935"/>
            <a:ext cx="0" cy="2766000"/>
          </a:xfrm>
          <a:prstGeom prst="straightConnector1">
            <a:avLst/>
          </a:prstGeom>
          <a:noFill/>
          <a:ln cap="flat" cmpd="sng" w="19050">
            <a:solidFill>
              <a:srgbClr val="6900FF"/>
            </a:solidFill>
            <a:prstDash val="solid"/>
            <a:miter lim="800000"/>
            <a:headEnd len="sm" w="sm" type="none"/>
            <a:tailEnd len="sm" w="sm" type="none"/>
          </a:ln>
        </p:spPr>
      </p:cxnSp>
      <p:cxnSp>
        <p:nvCxnSpPr>
          <p:cNvPr id="568" name="Google Shape;568;p54"/>
          <p:cNvCxnSpPr>
            <a:endCxn id="560" idx="1"/>
          </p:cNvCxnSpPr>
          <p:nvPr/>
        </p:nvCxnSpPr>
        <p:spPr>
          <a:xfrm>
            <a:off x="3005124" y="1603628"/>
            <a:ext cx="0" cy="729300"/>
          </a:xfrm>
          <a:prstGeom prst="straightConnector1">
            <a:avLst/>
          </a:prstGeom>
          <a:noFill/>
          <a:ln cap="flat" cmpd="sng" w="19050">
            <a:solidFill>
              <a:srgbClr val="0E7D6F"/>
            </a:solidFill>
            <a:prstDash val="solid"/>
            <a:miter lim="800000"/>
            <a:headEnd len="sm" w="sm" type="none"/>
            <a:tailEnd len="sm" w="sm" type="none"/>
          </a:ln>
        </p:spPr>
      </p:cxnSp>
      <p:cxnSp>
        <p:nvCxnSpPr>
          <p:cNvPr id="569" name="Google Shape;569;p54"/>
          <p:cNvCxnSpPr>
            <a:stCxn id="570" idx="2"/>
          </p:cNvCxnSpPr>
          <p:nvPr/>
        </p:nvCxnSpPr>
        <p:spPr>
          <a:xfrm>
            <a:off x="11656334" y="1559339"/>
            <a:ext cx="0" cy="4822500"/>
          </a:xfrm>
          <a:prstGeom prst="straightConnector1">
            <a:avLst/>
          </a:prstGeom>
          <a:noFill/>
          <a:ln cap="flat" cmpd="sng" w="19050">
            <a:solidFill>
              <a:srgbClr val="CB024E"/>
            </a:solidFill>
            <a:prstDash val="solid"/>
            <a:miter lim="800000"/>
            <a:headEnd len="sm" w="sm" type="none"/>
            <a:tailEnd len="sm" w="sm" type="none"/>
          </a:ln>
        </p:spPr>
      </p:cxnSp>
      <p:sp>
        <p:nvSpPr>
          <p:cNvPr id="571" name="Google Shape;571;p54"/>
          <p:cNvSpPr/>
          <p:nvPr/>
        </p:nvSpPr>
        <p:spPr>
          <a:xfrm>
            <a:off x="2936515" y="1478287"/>
            <a:ext cx="137220" cy="137220"/>
          </a:xfrm>
          <a:prstGeom prst="diamond">
            <a:avLst/>
          </a:prstGeom>
          <a:solidFill>
            <a:srgbClr val="0E7D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572" name="Google Shape;572;p54"/>
          <p:cNvSpPr/>
          <p:nvPr/>
        </p:nvSpPr>
        <p:spPr>
          <a:xfrm>
            <a:off x="6544299" y="1514321"/>
            <a:ext cx="137220" cy="137220"/>
          </a:xfrm>
          <a:prstGeom prst="diamond">
            <a:avLst/>
          </a:prstGeom>
          <a:solidFill>
            <a:srgbClr val="6900FF"/>
          </a:solidFill>
          <a:ln cap="flat" cmpd="sng" w="12700">
            <a:solidFill>
              <a:srgbClr val="69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570" name="Google Shape;570;p54"/>
          <p:cNvSpPr/>
          <p:nvPr/>
        </p:nvSpPr>
        <p:spPr>
          <a:xfrm>
            <a:off x="11587724" y="1422119"/>
            <a:ext cx="137220" cy="137220"/>
          </a:xfrm>
          <a:prstGeom prst="diamond">
            <a:avLst/>
          </a:prstGeom>
          <a:solidFill>
            <a:srgbClr val="CB02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573" name="Google Shape;573;p54"/>
          <p:cNvSpPr txBox="1"/>
          <p:nvPr/>
        </p:nvSpPr>
        <p:spPr>
          <a:xfrm>
            <a:off x="3073735" y="1408219"/>
            <a:ext cx="14937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Helvetica Neue"/>
                <a:ea typeface="Helvetica Neue"/>
                <a:cs typeface="Helvetica Neue"/>
                <a:sym typeface="Helvetica Neue"/>
              </a:rPr>
              <a:t>Начало/Start</a:t>
            </a:r>
            <a:endParaRPr sz="1050">
              <a:solidFill>
                <a:srgbClr val="000000"/>
              </a:solidFill>
              <a:latin typeface="Helvetica Neue"/>
              <a:ea typeface="Helvetica Neue"/>
              <a:cs typeface="Helvetica Neue"/>
              <a:sym typeface="Helvetica Neue"/>
            </a:endParaRPr>
          </a:p>
        </p:txBody>
      </p:sp>
      <p:cxnSp>
        <p:nvCxnSpPr>
          <p:cNvPr id="574" name="Google Shape;574;p54"/>
          <p:cNvCxnSpPr>
            <a:stCxn id="575" idx="2"/>
          </p:cNvCxnSpPr>
          <p:nvPr/>
        </p:nvCxnSpPr>
        <p:spPr>
          <a:xfrm flipH="1">
            <a:off x="8895215" y="1651541"/>
            <a:ext cx="300" cy="4030800"/>
          </a:xfrm>
          <a:prstGeom prst="straightConnector1">
            <a:avLst/>
          </a:prstGeom>
          <a:noFill/>
          <a:ln cap="flat" cmpd="sng" w="19050">
            <a:solidFill>
              <a:srgbClr val="7F7F7F"/>
            </a:solidFill>
            <a:prstDash val="solid"/>
            <a:miter lim="800000"/>
            <a:headEnd len="sm" w="sm" type="none"/>
            <a:tailEnd len="sm" w="sm" type="none"/>
          </a:ln>
        </p:spPr>
      </p:cxnSp>
      <p:sp>
        <p:nvSpPr>
          <p:cNvPr id="575" name="Google Shape;575;p54"/>
          <p:cNvSpPr/>
          <p:nvPr/>
        </p:nvSpPr>
        <p:spPr>
          <a:xfrm>
            <a:off x="8826905" y="1514321"/>
            <a:ext cx="137220" cy="137220"/>
          </a:xfrm>
          <a:prstGeom prst="diamond">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576" name="Google Shape;576;p54"/>
          <p:cNvSpPr txBox="1"/>
          <p:nvPr/>
        </p:nvSpPr>
        <p:spPr>
          <a:xfrm>
            <a:off x="9134655" y="1007603"/>
            <a:ext cx="296885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Helvetica Neue"/>
                <a:ea typeface="Helvetica Neue"/>
                <a:cs typeface="Helvetica Neue"/>
                <a:sym typeface="Helvetica Neue"/>
              </a:rPr>
              <a:t>Общая длительность/Total duration</a:t>
            </a:r>
            <a:endParaRPr/>
          </a:p>
        </p:txBody>
      </p:sp>
      <p:sp>
        <p:nvSpPr>
          <p:cNvPr id="577" name="Google Shape;577;p54"/>
          <p:cNvSpPr txBox="1"/>
          <p:nvPr/>
        </p:nvSpPr>
        <p:spPr>
          <a:xfrm>
            <a:off x="807400" y="1422119"/>
            <a:ext cx="14937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Helvetica Neue"/>
                <a:ea typeface="Helvetica Neue"/>
                <a:cs typeface="Helvetica Neue"/>
                <a:sym typeface="Helvetica Neue"/>
              </a:rPr>
              <a:t>Этап/Stage</a:t>
            </a:r>
            <a:endParaRPr sz="1200">
              <a:solidFill>
                <a:srgbClr val="000000"/>
              </a:solidFill>
              <a:latin typeface="Helvetica Neue"/>
              <a:ea typeface="Helvetica Neue"/>
              <a:cs typeface="Helvetica Neue"/>
              <a:sym typeface="Helvetica Neue"/>
            </a:endParaRPr>
          </a:p>
        </p:txBody>
      </p:sp>
      <p:sp>
        <p:nvSpPr>
          <p:cNvPr id="578" name="Google Shape;578;p54"/>
          <p:cNvSpPr txBox="1"/>
          <p:nvPr/>
        </p:nvSpPr>
        <p:spPr>
          <a:xfrm>
            <a:off x="763819" y="790660"/>
            <a:ext cx="7133256" cy="852798"/>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Сколько этапов было в проекте и сколько недель/месяцев длился каждый этап? Если работали по эйджайлу общие сроки проекта и задачи ключевых спринтов/ How many stages were in project? How many weeks/months each stage lasted?</a:t>
            </a:r>
            <a:endParaRPr/>
          </a:p>
        </p:txBody>
      </p:sp>
      <p:sp>
        <p:nvSpPr>
          <p:cNvPr id="579" name="Google Shape;579;p54"/>
          <p:cNvSpPr txBox="1"/>
          <p:nvPr/>
        </p:nvSpPr>
        <p:spPr>
          <a:xfrm>
            <a:off x="10443010" y="1360720"/>
            <a:ext cx="14937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Helvetica Neue"/>
                <a:ea typeface="Helvetica Neue"/>
                <a:cs typeface="Helvetica Neue"/>
                <a:sym typeface="Helvetica Neue"/>
              </a:rPr>
              <a:t>Окончание/End</a:t>
            </a:r>
            <a:endParaRPr sz="1050">
              <a:solidFill>
                <a:srgbClr val="000000"/>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5"/>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85" name="Google Shape;585;p55"/>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586" name="Google Shape;586;p55"/>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grpSp>
        <p:nvGrpSpPr>
          <p:cNvPr id="591" name="Google Shape;591;p56"/>
          <p:cNvGrpSpPr/>
          <p:nvPr/>
        </p:nvGrpSpPr>
        <p:grpSpPr>
          <a:xfrm>
            <a:off x="6003696" y="478303"/>
            <a:ext cx="215644" cy="667123"/>
            <a:chOff x="12004220" y="956606"/>
            <a:chExt cx="431288" cy="1334245"/>
          </a:xfrm>
        </p:grpSpPr>
        <p:sp>
          <p:nvSpPr>
            <p:cNvPr id="592" name="Google Shape;592;p56"/>
            <p:cNvSpPr txBox="1"/>
            <p:nvPr/>
          </p:nvSpPr>
          <p:spPr>
            <a:xfrm>
              <a:off x="12004220" y="956606"/>
              <a:ext cx="369460" cy="923329"/>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b="1" sz="3000">
                <a:solidFill>
                  <a:schemeClr val="dk2"/>
                </a:solidFill>
                <a:latin typeface="Lato Black"/>
                <a:ea typeface="Lato Black"/>
                <a:cs typeface="Lato Black"/>
                <a:sym typeface="Lato Black"/>
              </a:endParaRPr>
            </a:p>
          </p:txBody>
        </p:sp>
        <p:sp>
          <p:nvSpPr>
            <p:cNvPr id="593" name="Google Shape;593;p56"/>
            <p:cNvSpPr txBox="1"/>
            <p:nvPr/>
          </p:nvSpPr>
          <p:spPr>
            <a:xfrm>
              <a:off x="12066046" y="1879071"/>
              <a:ext cx="369462" cy="41178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594" name="Google Shape;594;p56"/>
          <p:cNvSpPr txBox="1"/>
          <p:nvPr/>
        </p:nvSpPr>
        <p:spPr>
          <a:xfrm>
            <a:off x="732364" y="854044"/>
            <a:ext cx="9268647"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С какими трудностями вы столкнулись во время реализации проекта?</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Difficulties you encountered during the implementation of the project?</a:t>
            </a:r>
            <a:endParaRPr/>
          </a:p>
        </p:txBody>
      </p:sp>
      <p:sp>
        <p:nvSpPr>
          <p:cNvPr id="595" name="Google Shape;595;p56"/>
          <p:cNvSpPr txBox="1"/>
          <p:nvPr>
            <p:ph idx="1" type="body"/>
          </p:nvPr>
        </p:nvSpPr>
        <p:spPr>
          <a:xfrm>
            <a:off x="640715" y="235903"/>
            <a:ext cx="3463925" cy="65246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595959"/>
              </a:buClr>
              <a:buSzPct val="100000"/>
              <a:buNone/>
            </a:pPr>
            <a:r>
              <a:rPr lang="en-US"/>
              <a:t>Трудности/Сhallenges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7"/>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01" name="Google Shape;601;p57"/>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602" name="Google Shape;602;p57"/>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cxnSp>
        <p:nvCxnSpPr>
          <p:cNvPr id="607" name="Google Shape;607;p58"/>
          <p:cNvCxnSpPr/>
          <p:nvPr/>
        </p:nvCxnSpPr>
        <p:spPr>
          <a:xfrm>
            <a:off x="748577" y="-874184"/>
            <a:ext cx="0" cy="0"/>
          </a:xfrm>
          <a:prstGeom prst="straightConnector1">
            <a:avLst/>
          </a:prstGeom>
          <a:noFill/>
          <a:ln>
            <a:noFill/>
          </a:ln>
        </p:spPr>
      </p:cxnSp>
      <p:cxnSp>
        <p:nvCxnSpPr>
          <p:cNvPr id="608" name="Google Shape;608;p58"/>
          <p:cNvCxnSpPr/>
          <p:nvPr/>
        </p:nvCxnSpPr>
        <p:spPr>
          <a:xfrm>
            <a:off x="748577" y="-874184"/>
            <a:ext cx="0" cy="0"/>
          </a:xfrm>
          <a:prstGeom prst="straightConnector1">
            <a:avLst/>
          </a:prstGeom>
          <a:noFill/>
          <a:ln>
            <a:noFill/>
          </a:ln>
        </p:spPr>
      </p:cxnSp>
      <p:sp>
        <p:nvSpPr>
          <p:cNvPr id="609" name="Google Shape;609;p58"/>
          <p:cNvSpPr/>
          <p:nvPr/>
        </p:nvSpPr>
        <p:spPr>
          <a:xfrm flipH="1">
            <a:off x="1587" y="0"/>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CB024E">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610" name="Google Shape;610;p58"/>
          <p:cNvSpPr txBox="1"/>
          <p:nvPr/>
        </p:nvSpPr>
        <p:spPr>
          <a:xfrm>
            <a:off x="419100" y="3902007"/>
            <a:ext cx="4520789" cy="134229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Продвижение /</a:t>
            </a:r>
            <a:endParaRPr/>
          </a:p>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Promotion</a:t>
            </a:r>
            <a:endParaRPr/>
          </a:p>
        </p:txBody>
      </p:sp>
      <p:sp>
        <p:nvSpPr>
          <p:cNvPr id="611" name="Google Shape;611;p58"/>
          <p:cNvSpPr txBox="1"/>
          <p:nvPr/>
        </p:nvSpPr>
        <p:spPr>
          <a:xfrm>
            <a:off x="419100" y="5400413"/>
            <a:ext cx="5548563"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Это блок о продвижении вашего интранета. Расскажите, какие инструменты использовали, какие кампании проводили, чтобы проинформировать сотрудников и повысить посещаемость. Приложите скриншоты объявлений, постеров, фотографии кампаний, видео для примера</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p:nvPr/>
        </p:nvSpPr>
        <p:spPr>
          <a:xfrm>
            <a:off x="654184" y="1081935"/>
            <a:ext cx="11363645" cy="2299797"/>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Helvetica Neue"/>
                <a:ea typeface="Helvetica Neue"/>
                <a:cs typeface="Helvetica Neue"/>
                <a:sym typeface="Helvetica Neue"/>
              </a:rPr>
              <a:t>Структуру презентации корректировать нельзя. Она единая для удобства работы членов жюри.</a:t>
            </a:r>
            <a:endParaRPr/>
          </a:p>
          <a:p>
            <a:pPr indent="-285750" lvl="0" marL="285750" marR="0" rtl="0" algn="l">
              <a:spcBef>
                <a:spcPts val="1200"/>
              </a:spcBef>
              <a:spcAft>
                <a:spcPts val="0"/>
              </a:spcAft>
              <a:buClr>
                <a:schemeClr val="dk1"/>
              </a:buClr>
              <a:buSzPts val="1400"/>
              <a:buFont typeface="Arial"/>
              <a:buChar char="•"/>
            </a:pPr>
            <a:r>
              <a:rPr lang="en-US" sz="1400">
                <a:solidFill>
                  <a:schemeClr val="dk1"/>
                </a:solidFill>
                <a:latin typeface="Helvetica Neue"/>
                <a:ea typeface="Helvetica Neue"/>
                <a:cs typeface="Helvetica Neue"/>
                <a:sym typeface="Helvetica Neue"/>
              </a:rPr>
              <a:t>Везде, где вам необходимо, можно вставить дополнительные слайды. Примеры и рекомендации по формату дополнительных слайдов в приложении. </a:t>
            </a:r>
            <a:endParaRPr/>
          </a:p>
          <a:p>
            <a:pPr indent="-285750" lvl="0" marL="285750" marR="0" rtl="0" algn="l">
              <a:spcBef>
                <a:spcPts val="1200"/>
              </a:spcBef>
              <a:spcAft>
                <a:spcPts val="0"/>
              </a:spcAft>
              <a:buClr>
                <a:schemeClr val="dk1"/>
              </a:buClr>
              <a:buSzPts val="1400"/>
              <a:buFont typeface="Arial"/>
              <a:buChar char="•"/>
            </a:pPr>
            <a:r>
              <a:rPr lang="en-US" sz="1400">
                <a:solidFill>
                  <a:schemeClr val="dk1"/>
                </a:solidFill>
                <a:latin typeface="Helvetica Neue"/>
                <a:ea typeface="Helvetica Neue"/>
                <a:cs typeface="Helvetica Neue"/>
                <a:sym typeface="Helvetica Neue"/>
              </a:rPr>
              <a:t>Комментарии в серых блоках нужно удалить после заполнения заявки. Это подсказки для вас. </a:t>
            </a:r>
            <a:endParaRPr/>
          </a:p>
          <a:p>
            <a:pPr indent="-196850" lvl="0" marL="285750" marR="0" rtl="0" algn="l">
              <a:spcBef>
                <a:spcPts val="1200"/>
              </a:spcBef>
              <a:spcAft>
                <a:spcPts val="0"/>
              </a:spcAft>
              <a:buClr>
                <a:schemeClr val="dk1"/>
              </a:buClr>
              <a:buSzPts val="1400"/>
              <a:buFont typeface="Arial"/>
              <a:buNone/>
            </a:pPr>
            <a:r>
              <a:t/>
            </a:r>
            <a:endParaRPr sz="1400">
              <a:solidFill>
                <a:schemeClr val="dk1"/>
              </a:solidFill>
              <a:latin typeface="Helvetica Neue"/>
              <a:ea typeface="Helvetica Neue"/>
              <a:cs typeface="Helvetica Neue"/>
              <a:sym typeface="Helvetica Neue"/>
            </a:endParaRPr>
          </a:p>
          <a:p>
            <a:pPr indent="-285750" lvl="0" marL="285750" marR="0" rtl="0" algn="l">
              <a:spcBef>
                <a:spcPts val="1200"/>
              </a:spcBef>
              <a:spcAft>
                <a:spcPts val="0"/>
              </a:spcAft>
              <a:buClr>
                <a:schemeClr val="dk1"/>
              </a:buClr>
              <a:buSzPts val="1400"/>
              <a:buFont typeface="Arial"/>
              <a:buChar char="•"/>
            </a:pPr>
            <a:r>
              <a:rPr lang="en-US" sz="1400">
                <a:solidFill>
                  <a:schemeClr val="dk1"/>
                </a:solidFill>
                <a:latin typeface="Helvetica Neue"/>
                <a:ea typeface="Helvetica Neue"/>
                <a:cs typeface="Helvetica Neue"/>
                <a:sym typeface="Helvetica Neue"/>
              </a:rPr>
              <a:t>Шрифт текста всей презентации – Helvetica. Менять шрифт нельзя. </a:t>
            </a:r>
            <a:endParaRPr sz="1400">
              <a:solidFill>
                <a:schemeClr val="dk1"/>
              </a:solidFill>
              <a:latin typeface="Helvetica Neue"/>
              <a:ea typeface="Helvetica Neue"/>
              <a:cs typeface="Helvetica Neue"/>
              <a:sym typeface="Helvetica Neue"/>
            </a:endParaRPr>
          </a:p>
          <a:p>
            <a:pPr indent="-285750" lvl="0" marL="285750" marR="0" rtl="0" algn="l">
              <a:spcBef>
                <a:spcPts val="1200"/>
              </a:spcBef>
              <a:spcAft>
                <a:spcPts val="0"/>
              </a:spcAft>
              <a:buClr>
                <a:schemeClr val="dk1"/>
              </a:buClr>
              <a:buSzPts val="1400"/>
              <a:buFont typeface="Arial"/>
              <a:buChar char="•"/>
            </a:pPr>
            <a:r>
              <a:rPr lang="en-US" sz="1400">
                <a:solidFill>
                  <a:schemeClr val="dk1"/>
                </a:solidFill>
                <a:latin typeface="Helvetica Neue"/>
                <a:ea typeface="Helvetica Neue"/>
                <a:cs typeface="Helvetica Neue"/>
                <a:sym typeface="Helvetica Neue"/>
              </a:rPr>
              <a:t>Логотип Ривелти и премии Russian Intranet Awards удалять не нужно.</a:t>
            </a:r>
            <a:endParaRPr sz="1400">
              <a:solidFill>
                <a:schemeClr val="dk1"/>
              </a:solidFill>
              <a:latin typeface="Helvetica Neue"/>
              <a:ea typeface="Helvetica Neue"/>
              <a:cs typeface="Helvetica Neue"/>
              <a:sym typeface="Helvetica Neue"/>
            </a:endParaRPr>
          </a:p>
          <a:p>
            <a:pPr indent="-285750" lvl="0" marL="285750" marR="0" rtl="0" algn="l">
              <a:spcBef>
                <a:spcPts val="1200"/>
              </a:spcBef>
              <a:spcAft>
                <a:spcPts val="0"/>
              </a:spcAft>
              <a:buClr>
                <a:schemeClr val="dk1"/>
              </a:buClr>
              <a:buSzPts val="1400"/>
              <a:buFont typeface="Arial"/>
              <a:buChar char="•"/>
            </a:pPr>
            <a:r>
              <a:rPr lang="en-US" sz="1400">
                <a:solidFill>
                  <a:schemeClr val="dk1"/>
                </a:solidFill>
                <a:latin typeface="Helvetica Neue"/>
                <a:ea typeface="Helvetica Neue"/>
                <a:cs typeface="Helvetica Neue"/>
                <a:sym typeface="Helvetica Neue"/>
              </a:rPr>
              <a:t>Перед отправкой презентации этот и два предыдущих слайда можно удалить.</a:t>
            </a:r>
            <a:endParaRPr sz="1400">
              <a:solidFill>
                <a:schemeClr val="dk1"/>
              </a:solidFill>
              <a:latin typeface="Helvetica Neue"/>
              <a:ea typeface="Helvetica Neue"/>
              <a:cs typeface="Helvetica Neue"/>
              <a:sym typeface="Helvetica Neue"/>
            </a:endParaRPr>
          </a:p>
        </p:txBody>
      </p:sp>
      <p:sp>
        <p:nvSpPr>
          <p:cNvPr id="129" name="Google Shape;129;p23"/>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b="1" lang="en-US" sz="2400">
                <a:latin typeface="Helvetica Neue"/>
                <a:ea typeface="Helvetica Neue"/>
                <a:cs typeface="Helvetica Neue"/>
                <a:sym typeface="Helvetica Neue"/>
              </a:rPr>
              <a:t>Как оформлять заявку? </a:t>
            </a:r>
            <a:endParaRPr b="1" sz="2400">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9"/>
          <p:cNvSpPr/>
          <p:nvPr/>
        </p:nvSpPr>
        <p:spPr>
          <a:xfrm flipH="1" rot="10800000">
            <a:off x="782569" y="2112811"/>
            <a:ext cx="66520" cy="685392"/>
          </a:xfrm>
          <a:prstGeom prst="round2SameRect">
            <a:avLst>
              <a:gd fmla="val 50000" name="adj1"/>
              <a:gd fmla="val 50000" name="adj2"/>
            </a:avLst>
          </a:prstGeom>
          <a:solidFill>
            <a:srgbClr val="4002D3"/>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617" name="Google Shape;617;p59"/>
          <p:cNvSpPr/>
          <p:nvPr/>
        </p:nvSpPr>
        <p:spPr>
          <a:xfrm flipH="1" rot="10800000">
            <a:off x="780383" y="3138488"/>
            <a:ext cx="66520" cy="685392"/>
          </a:xfrm>
          <a:prstGeom prst="round2SameRect">
            <a:avLst>
              <a:gd fmla="val 50000" name="adj1"/>
              <a:gd fmla="val 50000" name="adj2"/>
            </a:avLst>
          </a:prstGeom>
          <a:solidFill>
            <a:srgbClr val="CB024E"/>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618" name="Google Shape;618;p59"/>
          <p:cNvSpPr/>
          <p:nvPr/>
        </p:nvSpPr>
        <p:spPr>
          <a:xfrm flipH="1" rot="10800000">
            <a:off x="782569" y="4198695"/>
            <a:ext cx="66520" cy="685392"/>
          </a:xfrm>
          <a:prstGeom prst="round2SameRect">
            <a:avLst>
              <a:gd fmla="val 50000" name="adj1"/>
              <a:gd fmla="val 50000" name="adj2"/>
            </a:avLst>
          </a:prstGeom>
          <a:solidFill>
            <a:srgbClr val="04D71B"/>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619" name="Google Shape;619;p59"/>
          <p:cNvSpPr txBox="1"/>
          <p:nvPr/>
        </p:nvSpPr>
        <p:spPr>
          <a:xfrm>
            <a:off x="965589" y="2498766"/>
            <a:ext cx="423366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Описание/Description</a:t>
            </a:r>
            <a:endParaRPr/>
          </a:p>
        </p:txBody>
      </p:sp>
      <p:sp>
        <p:nvSpPr>
          <p:cNvPr id="620" name="Google Shape;620;p59"/>
          <p:cNvSpPr/>
          <p:nvPr/>
        </p:nvSpPr>
        <p:spPr>
          <a:xfrm>
            <a:off x="965589" y="2163561"/>
            <a:ext cx="1978427" cy="361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750">
                <a:solidFill>
                  <a:schemeClr val="dk1"/>
                </a:solidFill>
                <a:latin typeface="Helvetica Neue"/>
                <a:ea typeface="Helvetica Neue"/>
                <a:cs typeface="Helvetica Neue"/>
                <a:sym typeface="Helvetica Neue"/>
              </a:rPr>
              <a:t>Инструмент/ Tool</a:t>
            </a:r>
            <a:endParaRPr/>
          </a:p>
        </p:txBody>
      </p:sp>
      <p:sp>
        <p:nvSpPr>
          <p:cNvPr id="621" name="Google Shape;621;p59"/>
          <p:cNvSpPr txBox="1"/>
          <p:nvPr/>
        </p:nvSpPr>
        <p:spPr>
          <a:xfrm>
            <a:off x="965589" y="3511980"/>
            <a:ext cx="423366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Описание/Description</a:t>
            </a:r>
            <a:endParaRPr/>
          </a:p>
        </p:txBody>
      </p:sp>
      <p:sp>
        <p:nvSpPr>
          <p:cNvPr id="622" name="Google Shape;622;p59"/>
          <p:cNvSpPr/>
          <p:nvPr/>
        </p:nvSpPr>
        <p:spPr>
          <a:xfrm>
            <a:off x="965589" y="3176775"/>
            <a:ext cx="1978427" cy="361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750">
                <a:solidFill>
                  <a:schemeClr val="dk1"/>
                </a:solidFill>
                <a:latin typeface="Helvetica Neue"/>
                <a:ea typeface="Helvetica Neue"/>
                <a:cs typeface="Helvetica Neue"/>
                <a:sym typeface="Helvetica Neue"/>
              </a:rPr>
              <a:t>Инструмент/ Tool</a:t>
            </a:r>
            <a:endParaRPr/>
          </a:p>
        </p:txBody>
      </p:sp>
      <p:sp>
        <p:nvSpPr>
          <p:cNvPr id="623" name="Google Shape;623;p59"/>
          <p:cNvSpPr txBox="1"/>
          <p:nvPr/>
        </p:nvSpPr>
        <p:spPr>
          <a:xfrm>
            <a:off x="965589" y="4525195"/>
            <a:ext cx="423366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Описание/Description</a:t>
            </a:r>
            <a:endParaRPr/>
          </a:p>
        </p:txBody>
      </p:sp>
      <p:sp>
        <p:nvSpPr>
          <p:cNvPr id="624" name="Google Shape;624;p59"/>
          <p:cNvSpPr/>
          <p:nvPr/>
        </p:nvSpPr>
        <p:spPr>
          <a:xfrm>
            <a:off x="965589" y="4189990"/>
            <a:ext cx="1978427" cy="361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750">
                <a:solidFill>
                  <a:schemeClr val="dk1"/>
                </a:solidFill>
                <a:latin typeface="Helvetica Neue"/>
                <a:ea typeface="Helvetica Neue"/>
                <a:cs typeface="Helvetica Neue"/>
                <a:sym typeface="Helvetica Neue"/>
              </a:rPr>
              <a:t>Инструмент/ Tool</a:t>
            </a:r>
            <a:endParaRPr/>
          </a:p>
        </p:txBody>
      </p:sp>
      <p:sp>
        <p:nvSpPr>
          <p:cNvPr id="625" name="Google Shape;625;p59"/>
          <p:cNvSpPr txBox="1"/>
          <p:nvPr/>
        </p:nvSpPr>
        <p:spPr>
          <a:xfrm>
            <a:off x="733433" y="858855"/>
            <a:ext cx="10768755" cy="556563"/>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Как вы продвигали новый интранет/сервис/функции и вовлекали пользователей?</a:t>
            </a:r>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How did you promote new intranet and engage users?</a:t>
            </a:r>
            <a:endParaRPr/>
          </a:p>
        </p:txBody>
      </p:sp>
      <p:sp>
        <p:nvSpPr>
          <p:cNvPr id="626" name="Google Shape;626;p59"/>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Инструменты / Tools</a:t>
            </a:r>
            <a:endParaRPr/>
          </a:p>
        </p:txBody>
      </p:sp>
      <p:sp>
        <p:nvSpPr>
          <p:cNvPr id="627" name="Google Shape;627;p59"/>
          <p:cNvSpPr/>
          <p:nvPr/>
        </p:nvSpPr>
        <p:spPr>
          <a:xfrm flipH="1" rot="10800000">
            <a:off x="6563873" y="2110832"/>
            <a:ext cx="66520" cy="685392"/>
          </a:xfrm>
          <a:prstGeom prst="round2SameRect">
            <a:avLst>
              <a:gd fmla="val 50000" name="adj1"/>
              <a:gd fmla="val 50000" name="adj2"/>
            </a:avLst>
          </a:prstGeom>
          <a:solidFill>
            <a:srgbClr val="4002D3"/>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628" name="Google Shape;628;p59"/>
          <p:cNvSpPr/>
          <p:nvPr/>
        </p:nvSpPr>
        <p:spPr>
          <a:xfrm flipH="1" rot="10800000">
            <a:off x="6561687" y="3136509"/>
            <a:ext cx="66520" cy="685392"/>
          </a:xfrm>
          <a:prstGeom prst="round2SameRect">
            <a:avLst>
              <a:gd fmla="val 50000" name="adj1"/>
              <a:gd fmla="val 50000" name="adj2"/>
            </a:avLst>
          </a:prstGeom>
          <a:solidFill>
            <a:srgbClr val="CB024E"/>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629" name="Google Shape;629;p59"/>
          <p:cNvSpPr/>
          <p:nvPr/>
        </p:nvSpPr>
        <p:spPr>
          <a:xfrm flipH="1" rot="10800000">
            <a:off x="6563873" y="4196716"/>
            <a:ext cx="66520" cy="685392"/>
          </a:xfrm>
          <a:prstGeom prst="round2SameRect">
            <a:avLst>
              <a:gd fmla="val 50000" name="adj1"/>
              <a:gd fmla="val 50000" name="adj2"/>
            </a:avLst>
          </a:prstGeom>
          <a:solidFill>
            <a:srgbClr val="04D71B"/>
          </a:solidFill>
          <a:ln>
            <a:noFill/>
          </a:ln>
        </p:spPr>
        <p:txBody>
          <a:bodyPr anchorCtr="0" anchor="ctr" bIns="54850" lIns="109700" spcFirstLastPara="1" rIns="109700" wrap="square" tIns="54850">
            <a:noAutofit/>
          </a:bodyPr>
          <a:lstStyle/>
          <a:p>
            <a:pPr indent="0" lvl="0" marL="0" marR="0" rtl="0" algn="ctr">
              <a:spcBef>
                <a:spcPts val="0"/>
              </a:spcBef>
              <a:spcAft>
                <a:spcPts val="0"/>
              </a:spcAft>
              <a:buNone/>
            </a:pPr>
            <a:r>
              <a:t/>
            </a:r>
            <a:endParaRPr sz="900">
              <a:solidFill>
                <a:schemeClr val="lt1"/>
              </a:solidFill>
              <a:latin typeface="Helvetica Neue"/>
              <a:ea typeface="Helvetica Neue"/>
              <a:cs typeface="Helvetica Neue"/>
              <a:sym typeface="Helvetica Neue"/>
            </a:endParaRPr>
          </a:p>
        </p:txBody>
      </p:sp>
      <p:sp>
        <p:nvSpPr>
          <p:cNvPr id="630" name="Google Shape;630;p59"/>
          <p:cNvSpPr/>
          <p:nvPr/>
        </p:nvSpPr>
        <p:spPr>
          <a:xfrm>
            <a:off x="6746893" y="2161582"/>
            <a:ext cx="1978427" cy="361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750">
                <a:solidFill>
                  <a:schemeClr val="dk1"/>
                </a:solidFill>
                <a:latin typeface="Helvetica Neue"/>
                <a:ea typeface="Helvetica Neue"/>
                <a:cs typeface="Helvetica Neue"/>
                <a:sym typeface="Helvetica Neue"/>
              </a:rPr>
              <a:t>Инструмент/ Tool</a:t>
            </a:r>
            <a:endParaRPr/>
          </a:p>
        </p:txBody>
      </p:sp>
      <p:sp>
        <p:nvSpPr>
          <p:cNvPr id="631" name="Google Shape;631;p59"/>
          <p:cNvSpPr/>
          <p:nvPr/>
        </p:nvSpPr>
        <p:spPr>
          <a:xfrm>
            <a:off x="6746893" y="3174796"/>
            <a:ext cx="1978427" cy="361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750">
                <a:solidFill>
                  <a:schemeClr val="dk1"/>
                </a:solidFill>
                <a:latin typeface="Helvetica Neue"/>
                <a:ea typeface="Helvetica Neue"/>
                <a:cs typeface="Helvetica Neue"/>
                <a:sym typeface="Helvetica Neue"/>
              </a:rPr>
              <a:t>Инструмент/ Tool</a:t>
            </a:r>
            <a:endParaRPr/>
          </a:p>
        </p:txBody>
      </p:sp>
      <p:sp>
        <p:nvSpPr>
          <p:cNvPr id="632" name="Google Shape;632;p59"/>
          <p:cNvSpPr/>
          <p:nvPr/>
        </p:nvSpPr>
        <p:spPr>
          <a:xfrm>
            <a:off x="6746893" y="4188011"/>
            <a:ext cx="1978427" cy="361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750">
                <a:solidFill>
                  <a:schemeClr val="dk1"/>
                </a:solidFill>
                <a:latin typeface="Helvetica Neue"/>
                <a:ea typeface="Helvetica Neue"/>
                <a:cs typeface="Helvetica Neue"/>
                <a:sym typeface="Helvetica Neue"/>
              </a:rPr>
              <a:t>Инструмент/ Tool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0"/>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38" name="Google Shape;638;p60"/>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639" name="Google Shape;639;p60"/>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1"/>
          <p:cNvSpPr/>
          <p:nvPr/>
        </p:nvSpPr>
        <p:spPr>
          <a:xfrm flipH="1">
            <a:off x="6385526" y="2364242"/>
            <a:ext cx="585635" cy="585787"/>
          </a:xfrm>
          <a:prstGeom prst="ellipse">
            <a:avLst/>
          </a:prstGeom>
          <a:solidFill>
            <a:srgbClr val="6900F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645" name="Google Shape;645;p61"/>
          <p:cNvSpPr/>
          <p:nvPr/>
        </p:nvSpPr>
        <p:spPr>
          <a:xfrm>
            <a:off x="7038457" y="2487867"/>
            <a:ext cx="2548391" cy="338536"/>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Описание/Description</a:t>
            </a:r>
            <a:endParaRPr/>
          </a:p>
        </p:txBody>
      </p:sp>
      <p:sp>
        <p:nvSpPr>
          <p:cNvPr id="646" name="Google Shape;646;p61"/>
          <p:cNvSpPr/>
          <p:nvPr/>
        </p:nvSpPr>
        <p:spPr>
          <a:xfrm flipH="1">
            <a:off x="6385526" y="3518493"/>
            <a:ext cx="585635" cy="585787"/>
          </a:xfrm>
          <a:prstGeom prst="ellipse">
            <a:avLst/>
          </a:prstGeom>
          <a:solidFill>
            <a:srgbClr val="01D331"/>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647" name="Google Shape;647;p61"/>
          <p:cNvSpPr/>
          <p:nvPr/>
        </p:nvSpPr>
        <p:spPr>
          <a:xfrm>
            <a:off x="7038457" y="3642118"/>
            <a:ext cx="2548391" cy="338536"/>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Описание/Description</a:t>
            </a:r>
            <a:endParaRPr/>
          </a:p>
        </p:txBody>
      </p:sp>
      <p:sp>
        <p:nvSpPr>
          <p:cNvPr id="648" name="Google Shape;648;p61"/>
          <p:cNvSpPr/>
          <p:nvPr/>
        </p:nvSpPr>
        <p:spPr>
          <a:xfrm flipH="1">
            <a:off x="6385526" y="4673921"/>
            <a:ext cx="585635" cy="585787"/>
          </a:xfrm>
          <a:prstGeom prst="ellipse">
            <a:avLst/>
          </a:prstGeom>
          <a:solidFill>
            <a:srgbClr val="CB024E"/>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649" name="Google Shape;649;p61"/>
          <p:cNvSpPr/>
          <p:nvPr/>
        </p:nvSpPr>
        <p:spPr>
          <a:xfrm>
            <a:off x="7038457" y="4797546"/>
            <a:ext cx="2548391" cy="338536"/>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None/>
            </a:pPr>
            <a:r>
              <a:rPr lang="en-US" sz="1600">
                <a:solidFill>
                  <a:schemeClr val="dk1"/>
                </a:solidFill>
                <a:latin typeface="Helvetica Neue"/>
                <a:ea typeface="Helvetica Neue"/>
                <a:cs typeface="Helvetica Neue"/>
                <a:sym typeface="Helvetica Neue"/>
              </a:rPr>
              <a:t>Описание/Description</a:t>
            </a:r>
            <a:endParaRPr/>
          </a:p>
        </p:txBody>
      </p:sp>
      <p:pic>
        <p:nvPicPr>
          <p:cNvPr id="650" name="Google Shape;650;p61"/>
          <p:cNvPicPr preferRelativeResize="0"/>
          <p:nvPr/>
        </p:nvPicPr>
        <p:blipFill rotWithShape="1">
          <a:blip r:embed="rId3">
            <a:alphaModFix/>
          </a:blip>
          <a:srcRect b="0" l="4792" r="4791" t="0"/>
          <a:stretch/>
        </p:blipFill>
        <p:spPr>
          <a:xfrm>
            <a:off x="563244" y="1484419"/>
            <a:ext cx="5687068" cy="4895278"/>
          </a:xfrm>
          <a:prstGeom prst="rect">
            <a:avLst/>
          </a:prstGeom>
          <a:noFill/>
          <a:ln>
            <a:noFill/>
          </a:ln>
        </p:spPr>
      </p:pic>
      <p:sp>
        <p:nvSpPr>
          <p:cNvPr id="651" name="Google Shape;651;p61"/>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Онлайн-кампании / Online activities</a:t>
            </a:r>
            <a:endParaRPr/>
          </a:p>
        </p:txBody>
      </p:sp>
      <p:sp>
        <p:nvSpPr>
          <p:cNvPr id="652" name="Google Shape;652;p61"/>
          <p:cNvSpPr txBox="1"/>
          <p:nvPr/>
        </p:nvSpPr>
        <p:spPr>
          <a:xfrm>
            <a:off x="749474" y="1003235"/>
            <a:ext cx="8939957" cy="556563"/>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Какие онлайн-инструменты вы использовали: обучающие видео, посты от топов?</a:t>
            </a:r>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Which online tools did you use: instructional videos, blogs from top management?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pic>
        <p:nvPicPr>
          <p:cNvPr id="658" name="Google Shape;658;p62"/>
          <p:cNvPicPr preferRelativeResize="0"/>
          <p:nvPr/>
        </p:nvPicPr>
        <p:blipFill rotWithShape="1">
          <a:blip r:embed="rId3">
            <a:alphaModFix/>
          </a:blip>
          <a:srcRect b="0" l="4792" r="4791" t="0"/>
          <a:stretch/>
        </p:blipFill>
        <p:spPr>
          <a:xfrm>
            <a:off x="372132" y="1190803"/>
            <a:ext cx="5704204" cy="4910029"/>
          </a:xfrm>
          <a:prstGeom prst="rect">
            <a:avLst/>
          </a:prstGeom>
          <a:noFill/>
          <a:ln>
            <a:noFill/>
          </a:ln>
        </p:spPr>
      </p:pic>
      <p:sp>
        <p:nvSpPr>
          <p:cNvPr id="659" name="Google Shape;659;p62"/>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Онлайн-кампании / Online activities</a:t>
            </a:r>
            <a:endParaRPr/>
          </a:p>
        </p:txBody>
      </p:sp>
      <p:sp>
        <p:nvSpPr>
          <p:cNvPr id="660" name="Google Shape;660;p62"/>
          <p:cNvSpPr txBox="1"/>
          <p:nvPr/>
        </p:nvSpPr>
        <p:spPr>
          <a:xfrm>
            <a:off x="749964" y="810941"/>
            <a:ext cx="7144905" cy="556563"/>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Какие онлайн-инструменты вы использовали: обучающие видео, посты от топов?</a:t>
            </a:r>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Which online tools did you use: instructional videos, blogs from top management?</a:t>
            </a:r>
            <a:endParaRPr/>
          </a:p>
        </p:txBody>
      </p:sp>
      <p:sp>
        <p:nvSpPr>
          <p:cNvPr id="661" name="Google Shape;661;p62"/>
          <p:cNvSpPr txBox="1"/>
          <p:nvPr/>
        </p:nvSpPr>
        <p:spPr>
          <a:xfrm>
            <a:off x="6209991" y="1863935"/>
            <a:ext cx="3171515"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Примеры/Examples</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662" name="Google Shape;662;p62"/>
          <p:cNvSpPr txBox="1"/>
          <p:nvPr/>
        </p:nvSpPr>
        <p:spPr>
          <a:xfrm>
            <a:off x="1624136" y="5282049"/>
            <a:ext cx="3577256" cy="2546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000">
                <a:solidFill>
                  <a:schemeClr val="dk1"/>
                </a:solidFill>
                <a:latin typeface="Helvetica Neue"/>
                <a:ea typeface="Helvetica Neue"/>
                <a:cs typeface="Helvetica Neue"/>
                <a:sym typeface="Helvetica Neue"/>
              </a:rPr>
              <a:t>Скриншот с описанием /Screenshot with description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3"/>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Онлайн-кампании / Online activities</a:t>
            </a:r>
            <a:endParaRPr/>
          </a:p>
        </p:txBody>
      </p:sp>
      <p:sp>
        <p:nvSpPr>
          <p:cNvPr id="669" name="Google Shape;669;p63"/>
          <p:cNvSpPr txBox="1"/>
          <p:nvPr/>
        </p:nvSpPr>
        <p:spPr>
          <a:xfrm>
            <a:off x="749964" y="810941"/>
            <a:ext cx="7144905" cy="556563"/>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Какие онлайн-инструменты вы использовали: обучающие видео, посты от топов?</a:t>
            </a:r>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Which online tools did you use: instructional videos, blogs from top management?</a:t>
            </a:r>
            <a:endParaRPr/>
          </a:p>
        </p:txBody>
      </p:sp>
      <p:pic>
        <p:nvPicPr>
          <p:cNvPr descr="iPhone6_mockup_front_white.png" id="670" name="Google Shape;670;p63"/>
          <p:cNvPicPr preferRelativeResize="0"/>
          <p:nvPr/>
        </p:nvPicPr>
        <p:blipFill rotWithShape="1">
          <a:blip r:embed="rId3">
            <a:alphaModFix/>
          </a:blip>
          <a:srcRect b="0" l="0" r="0" t="0"/>
          <a:stretch/>
        </p:blipFill>
        <p:spPr>
          <a:xfrm>
            <a:off x="962244" y="1308004"/>
            <a:ext cx="3650578" cy="5712406"/>
          </a:xfrm>
          <a:prstGeom prst="rect">
            <a:avLst/>
          </a:prstGeom>
          <a:noFill/>
          <a:ln>
            <a:noFill/>
          </a:ln>
        </p:spPr>
      </p:pic>
      <p:sp>
        <p:nvSpPr>
          <p:cNvPr id="671" name="Google Shape;671;p63"/>
          <p:cNvSpPr txBox="1"/>
          <p:nvPr/>
        </p:nvSpPr>
        <p:spPr>
          <a:xfrm>
            <a:off x="4153580" y="6422081"/>
            <a:ext cx="3577256" cy="2546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000">
                <a:solidFill>
                  <a:schemeClr val="dk1"/>
                </a:solidFill>
                <a:latin typeface="Helvetica Neue"/>
                <a:ea typeface="Helvetica Neue"/>
                <a:cs typeface="Helvetica Neue"/>
                <a:sym typeface="Helvetica Neue"/>
              </a:rPr>
              <a:t>Скриншот с описанием /Screenshot with description</a:t>
            </a:r>
            <a:endParaRPr/>
          </a:p>
        </p:txBody>
      </p:sp>
      <p:sp>
        <p:nvSpPr>
          <p:cNvPr id="672" name="Google Shape;672;p63"/>
          <p:cNvSpPr txBox="1"/>
          <p:nvPr/>
        </p:nvSpPr>
        <p:spPr>
          <a:xfrm>
            <a:off x="4238687" y="1804558"/>
            <a:ext cx="3171515"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Примеры/Examples</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64"/>
          <p:cNvSpPr/>
          <p:nvPr>
            <p:ph idx="2" type="pic"/>
          </p:nvPr>
        </p:nvSpPr>
        <p:spPr>
          <a:xfrm>
            <a:off x="735306" y="833580"/>
            <a:ext cx="5214232" cy="6635997"/>
          </a:xfrm>
          <a:prstGeom prst="rect">
            <a:avLst/>
          </a:prstGeom>
          <a:noFill/>
          <a:ln>
            <a:noFill/>
          </a:ln>
        </p:spPr>
      </p:sp>
      <p:sp>
        <p:nvSpPr>
          <p:cNvPr id="679" name="Google Shape;679;p64"/>
          <p:cNvSpPr txBox="1"/>
          <p:nvPr>
            <p:ph idx="1" type="body"/>
          </p:nvPr>
        </p:nvSpPr>
        <p:spPr>
          <a:xfrm>
            <a:off x="635318" y="240348"/>
            <a:ext cx="6880225" cy="446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a:t>Решение / Solution</a:t>
            </a:r>
            <a:endParaRPr/>
          </a:p>
        </p:txBody>
      </p:sp>
      <p:sp>
        <p:nvSpPr>
          <p:cNvPr id="680" name="Google Shape;680;p64"/>
          <p:cNvSpPr txBox="1"/>
          <p:nvPr/>
        </p:nvSpPr>
        <p:spPr>
          <a:xfrm>
            <a:off x="6198918" y="810941"/>
            <a:ext cx="5890163" cy="1030539"/>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Какие онлайн-инструменты вы использовали: обучающие видео, посты от топов?</a:t>
            </a:r>
            <a:endParaRPr/>
          </a:p>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Which online tools did you use: instructional videos, blogs from top management?</a:t>
            </a:r>
            <a:endParaRPr/>
          </a:p>
        </p:txBody>
      </p:sp>
      <p:sp>
        <p:nvSpPr>
          <p:cNvPr id="681" name="Google Shape;681;p64"/>
          <p:cNvSpPr txBox="1"/>
          <p:nvPr/>
        </p:nvSpPr>
        <p:spPr>
          <a:xfrm>
            <a:off x="6243637" y="6433956"/>
            <a:ext cx="3577256" cy="2546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000">
                <a:solidFill>
                  <a:schemeClr val="dk1"/>
                </a:solidFill>
                <a:latin typeface="Helvetica Neue"/>
                <a:ea typeface="Helvetica Neue"/>
                <a:cs typeface="Helvetica Neue"/>
                <a:sym typeface="Helvetica Neue"/>
              </a:rPr>
              <a:t>Скриншот с описанием /Screenshot with description</a:t>
            </a:r>
            <a:endParaRPr/>
          </a:p>
        </p:txBody>
      </p:sp>
      <p:sp>
        <p:nvSpPr>
          <p:cNvPr id="682" name="Google Shape;682;p64"/>
          <p:cNvSpPr txBox="1"/>
          <p:nvPr/>
        </p:nvSpPr>
        <p:spPr>
          <a:xfrm>
            <a:off x="6209991" y="1863935"/>
            <a:ext cx="3171515"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Примеры/Examples</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65"/>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88" name="Google Shape;688;p65"/>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689" name="Google Shape;689;p65"/>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6"/>
          <p:cNvSpPr/>
          <p:nvPr/>
        </p:nvSpPr>
        <p:spPr>
          <a:xfrm>
            <a:off x="3447298" y="2115001"/>
            <a:ext cx="1800399" cy="1801368"/>
          </a:xfrm>
          <a:prstGeom prst="ellipse">
            <a:avLst/>
          </a:prstGeom>
          <a:solidFill>
            <a:srgbClr val="0E7D6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Tool name</a:t>
            </a:r>
            <a:endParaRPr/>
          </a:p>
        </p:txBody>
      </p:sp>
      <p:sp>
        <p:nvSpPr>
          <p:cNvPr id="695" name="Google Shape;695;p66"/>
          <p:cNvSpPr/>
          <p:nvPr/>
        </p:nvSpPr>
        <p:spPr>
          <a:xfrm>
            <a:off x="5321168" y="2115001"/>
            <a:ext cx="1800399" cy="1801368"/>
          </a:xfrm>
          <a:prstGeom prst="ellipse">
            <a:avLst/>
          </a:prstGeom>
          <a:solidFill>
            <a:srgbClr val="CB024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Tool name</a:t>
            </a:r>
            <a:endParaRPr/>
          </a:p>
        </p:txBody>
      </p:sp>
      <p:sp>
        <p:nvSpPr>
          <p:cNvPr id="696" name="Google Shape;696;p66"/>
          <p:cNvSpPr/>
          <p:nvPr/>
        </p:nvSpPr>
        <p:spPr>
          <a:xfrm>
            <a:off x="3447298" y="3966656"/>
            <a:ext cx="1800399" cy="1801368"/>
          </a:xfrm>
          <a:prstGeom prst="ellipse">
            <a:avLst/>
          </a:prstGeom>
          <a:solidFill>
            <a:srgbClr val="4002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Tool name</a:t>
            </a:r>
            <a:endParaRPr/>
          </a:p>
        </p:txBody>
      </p:sp>
      <p:sp>
        <p:nvSpPr>
          <p:cNvPr id="697" name="Google Shape;697;p66"/>
          <p:cNvSpPr/>
          <p:nvPr/>
        </p:nvSpPr>
        <p:spPr>
          <a:xfrm>
            <a:off x="5321168" y="3966656"/>
            <a:ext cx="1800399" cy="1801368"/>
          </a:xfrm>
          <a:prstGeom prst="ellipse">
            <a:avLst/>
          </a:prstGeom>
          <a:solidFill>
            <a:srgbClr val="04D7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Tool name</a:t>
            </a:r>
            <a:endParaRPr/>
          </a:p>
        </p:txBody>
      </p:sp>
      <p:sp>
        <p:nvSpPr>
          <p:cNvPr id="698" name="Google Shape;698;p66"/>
          <p:cNvSpPr txBox="1"/>
          <p:nvPr/>
        </p:nvSpPr>
        <p:spPr>
          <a:xfrm>
            <a:off x="7349392" y="2436756"/>
            <a:ext cx="2224183" cy="69249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lang="en-US" sz="2000">
                <a:solidFill>
                  <a:schemeClr val="dk1"/>
                </a:solidFill>
                <a:latin typeface="Helvetica Neue"/>
                <a:ea typeface="Helvetica Neue"/>
                <a:cs typeface="Helvetica Neue"/>
                <a:sym typeface="Helvetica Neue"/>
              </a:rPr>
              <a:t>Инструмент/ Tool</a:t>
            </a:r>
            <a:endParaRPr/>
          </a:p>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Описание/Description</a:t>
            </a:r>
            <a:endParaRPr/>
          </a:p>
        </p:txBody>
      </p:sp>
      <p:sp>
        <p:nvSpPr>
          <p:cNvPr id="699" name="Google Shape;699;p66"/>
          <p:cNvSpPr txBox="1"/>
          <p:nvPr/>
        </p:nvSpPr>
        <p:spPr>
          <a:xfrm>
            <a:off x="7349392" y="4298473"/>
            <a:ext cx="2224183" cy="69249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lang="en-US" sz="2000">
                <a:solidFill>
                  <a:schemeClr val="dk1"/>
                </a:solidFill>
                <a:latin typeface="Helvetica Neue"/>
                <a:ea typeface="Helvetica Neue"/>
                <a:cs typeface="Helvetica Neue"/>
                <a:sym typeface="Helvetica Neue"/>
              </a:rPr>
              <a:t>Инструмент/ Tool</a:t>
            </a:r>
            <a:endParaRPr/>
          </a:p>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Описание/Description</a:t>
            </a:r>
            <a:endParaRPr/>
          </a:p>
        </p:txBody>
      </p:sp>
      <p:sp>
        <p:nvSpPr>
          <p:cNvPr id="700" name="Google Shape;700;p66"/>
          <p:cNvSpPr txBox="1"/>
          <p:nvPr/>
        </p:nvSpPr>
        <p:spPr>
          <a:xfrm>
            <a:off x="953767" y="2436756"/>
            <a:ext cx="2224183" cy="69249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lang="en-US" sz="2000">
                <a:solidFill>
                  <a:schemeClr val="dk1"/>
                </a:solidFill>
                <a:latin typeface="Helvetica Neue"/>
                <a:ea typeface="Helvetica Neue"/>
                <a:cs typeface="Helvetica Neue"/>
                <a:sym typeface="Helvetica Neue"/>
              </a:rPr>
              <a:t>Инструмент/ Tool</a:t>
            </a:r>
            <a:endParaRPr/>
          </a:p>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Описание/Description</a:t>
            </a:r>
            <a:endParaRPr/>
          </a:p>
        </p:txBody>
      </p:sp>
      <p:sp>
        <p:nvSpPr>
          <p:cNvPr id="701" name="Google Shape;701;p66"/>
          <p:cNvSpPr txBox="1"/>
          <p:nvPr/>
        </p:nvSpPr>
        <p:spPr>
          <a:xfrm>
            <a:off x="953767" y="4298473"/>
            <a:ext cx="2224183" cy="69249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lang="en-US" sz="2000">
                <a:solidFill>
                  <a:schemeClr val="dk1"/>
                </a:solidFill>
                <a:latin typeface="Helvetica Neue"/>
                <a:ea typeface="Helvetica Neue"/>
                <a:cs typeface="Helvetica Neue"/>
                <a:sym typeface="Helvetica Neue"/>
              </a:rPr>
              <a:t>Инструмент/ Tool</a:t>
            </a:r>
            <a:endParaRPr/>
          </a:p>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Описание/Description</a:t>
            </a:r>
            <a:endParaRPr/>
          </a:p>
        </p:txBody>
      </p:sp>
      <p:sp>
        <p:nvSpPr>
          <p:cNvPr id="702" name="Google Shape;702;p66"/>
          <p:cNvSpPr txBox="1"/>
          <p:nvPr/>
        </p:nvSpPr>
        <p:spPr>
          <a:xfrm>
            <a:off x="749476" y="906983"/>
            <a:ext cx="9004124" cy="556563"/>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Какие офлайн-инструменты вы использовали для продвижения: постеры, тренинги, встречи с пользователями и подобное? / Which offline tools did you use for promotion: trainings, posters? </a:t>
            </a:r>
            <a:endParaRPr/>
          </a:p>
        </p:txBody>
      </p:sp>
      <p:sp>
        <p:nvSpPr>
          <p:cNvPr id="703" name="Google Shape;703;p66"/>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Офлайн-кампании / Offline activities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67"/>
          <p:cNvSpPr/>
          <p:nvPr>
            <p:ph idx="2" type="pic"/>
          </p:nvPr>
        </p:nvSpPr>
        <p:spPr>
          <a:xfrm>
            <a:off x="735306" y="833580"/>
            <a:ext cx="4968808" cy="5854997"/>
          </a:xfrm>
          <a:prstGeom prst="rect">
            <a:avLst/>
          </a:prstGeom>
          <a:noFill/>
          <a:ln>
            <a:noFill/>
          </a:ln>
        </p:spPr>
      </p:sp>
      <p:sp>
        <p:nvSpPr>
          <p:cNvPr id="710" name="Google Shape;710;p67"/>
          <p:cNvSpPr txBox="1"/>
          <p:nvPr>
            <p:ph idx="1" type="body"/>
          </p:nvPr>
        </p:nvSpPr>
        <p:spPr>
          <a:xfrm>
            <a:off x="635318" y="240348"/>
            <a:ext cx="6880225" cy="446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a:t>Примеры / Examples</a:t>
            </a:r>
            <a:endParaRPr/>
          </a:p>
        </p:txBody>
      </p:sp>
      <p:sp>
        <p:nvSpPr>
          <p:cNvPr id="711" name="Google Shape;711;p67"/>
          <p:cNvSpPr txBox="1"/>
          <p:nvPr/>
        </p:nvSpPr>
        <p:spPr>
          <a:xfrm>
            <a:off x="6198918" y="810941"/>
            <a:ext cx="5890163" cy="319575"/>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Примеры: можно использовать фото, видео</a:t>
            </a:r>
            <a:endParaRPr/>
          </a:p>
        </p:txBody>
      </p:sp>
      <p:sp>
        <p:nvSpPr>
          <p:cNvPr id="712" name="Google Shape;712;p67"/>
          <p:cNvSpPr txBox="1"/>
          <p:nvPr/>
        </p:nvSpPr>
        <p:spPr>
          <a:xfrm>
            <a:off x="6243637" y="6433956"/>
            <a:ext cx="3577256" cy="2546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000">
                <a:solidFill>
                  <a:schemeClr val="dk1"/>
                </a:solidFill>
                <a:latin typeface="Helvetica Neue"/>
                <a:ea typeface="Helvetica Neue"/>
                <a:cs typeface="Helvetica Neue"/>
                <a:sym typeface="Helvetica Neue"/>
              </a:rPr>
              <a:t>Скриншот с описанием /Screenshot with description</a:t>
            </a:r>
            <a:endParaRPr/>
          </a:p>
        </p:txBody>
      </p:sp>
      <p:sp>
        <p:nvSpPr>
          <p:cNvPr id="713" name="Google Shape;713;p67"/>
          <p:cNvSpPr txBox="1"/>
          <p:nvPr/>
        </p:nvSpPr>
        <p:spPr>
          <a:xfrm>
            <a:off x="6103113" y="1282044"/>
            <a:ext cx="3171515"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Примеры/Examples</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8"/>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19" name="Google Shape;719;p68"/>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720" name="Google Shape;720;p68"/>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cxnSp>
        <p:nvCxnSpPr>
          <p:cNvPr id="134" name="Google Shape;134;p24"/>
          <p:cNvCxnSpPr/>
          <p:nvPr/>
        </p:nvCxnSpPr>
        <p:spPr>
          <a:xfrm>
            <a:off x="748577" y="-874184"/>
            <a:ext cx="0" cy="0"/>
          </a:xfrm>
          <a:prstGeom prst="straightConnector1">
            <a:avLst/>
          </a:prstGeom>
          <a:noFill/>
          <a:ln>
            <a:noFill/>
          </a:ln>
        </p:spPr>
      </p:cxnSp>
      <p:cxnSp>
        <p:nvCxnSpPr>
          <p:cNvPr id="135" name="Google Shape;135;p24"/>
          <p:cNvCxnSpPr/>
          <p:nvPr/>
        </p:nvCxnSpPr>
        <p:spPr>
          <a:xfrm>
            <a:off x="748577" y="-874184"/>
            <a:ext cx="0" cy="0"/>
          </a:xfrm>
          <a:prstGeom prst="straightConnector1">
            <a:avLst/>
          </a:prstGeom>
          <a:noFill/>
          <a:ln>
            <a:noFill/>
          </a:ln>
        </p:spPr>
      </p:cxnSp>
      <p:sp>
        <p:nvSpPr>
          <p:cNvPr id="136" name="Google Shape;136;p24"/>
          <p:cNvSpPr/>
          <p:nvPr/>
        </p:nvSpPr>
        <p:spPr>
          <a:xfrm flipH="1">
            <a:off x="0" y="0"/>
            <a:ext cx="7633405"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37" name="Google Shape;137;p24"/>
          <p:cNvSpPr txBox="1"/>
          <p:nvPr/>
        </p:nvSpPr>
        <p:spPr>
          <a:xfrm>
            <a:off x="462643" y="4190746"/>
            <a:ext cx="5835252" cy="131452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Профиль участника</a:t>
            </a:r>
            <a:endParaRPr/>
          </a:p>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Applicant profile</a:t>
            </a:r>
            <a:endParaRPr/>
          </a:p>
        </p:txBody>
      </p:sp>
      <p:sp>
        <p:nvSpPr>
          <p:cNvPr id="138" name="Google Shape;138;p24"/>
          <p:cNvSpPr txBox="1"/>
          <p:nvPr/>
        </p:nvSpPr>
        <p:spPr>
          <a:xfrm>
            <a:off x="485821" y="5642506"/>
            <a:ext cx="6075399" cy="79355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lt1"/>
                </a:solidFill>
                <a:latin typeface="Helvetica Neue"/>
                <a:ea typeface="Helvetica Neue"/>
                <a:cs typeface="Helvetica Neue"/>
                <a:sym typeface="Helvetica Neue"/>
              </a:rPr>
              <a:t>Это блок об участнике конкурса (о себе, если вы заполняете заявку).</a:t>
            </a:r>
            <a:endParaRPr sz="1400">
              <a:solidFill>
                <a:schemeClr val="lt1"/>
              </a:solidFill>
              <a:latin typeface="Helvetica Neue"/>
              <a:ea typeface="Helvetica Neue"/>
              <a:cs typeface="Helvetica Neue"/>
              <a:sym typeface="Helvetica Neue"/>
            </a:endParaRPr>
          </a:p>
          <a:p>
            <a:pPr indent="0" lvl="0" marL="0" marR="0" rtl="0" algn="l">
              <a:lnSpc>
                <a:spcPct val="110000"/>
              </a:lnSpc>
              <a:spcBef>
                <a:spcPts val="0"/>
              </a:spcBef>
              <a:spcAft>
                <a:spcPts val="0"/>
              </a:spcAft>
              <a:buNone/>
            </a:pPr>
            <a:r>
              <a:rPr lang="en-US" sz="1400">
                <a:solidFill>
                  <a:schemeClr val="lt1"/>
                </a:solidFill>
                <a:latin typeface="Helvetica Neue"/>
                <a:ea typeface="Helvetica Neue"/>
                <a:cs typeface="Helvetica Neue"/>
                <a:sym typeface="Helvetica Neue"/>
              </a:rPr>
              <a:t>Его нужно заполнить, чтобы мы могли связаться для уточнения деталей, если потребуется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cxnSp>
        <p:nvCxnSpPr>
          <p:cNvPr id="725" name="Google Shape;725;p69"/>
          <p:cNvCxnSpPr/>
          <p:nvPr/>
        </p:nvCxnSpPr>
        <p:spPr>
          <a:xfrm>
            <a:off x="748577" y="-874184"/>
            <a:ext cx="0" cy="0"/>
          </a:xfrm>
          <a:prstGeom prst="straightConnector1">
            <a:avLst/>
          </a:prstGeom>
          <a:noFill/>
          <a:ln>
            <a:noFill/>
          </a:ln>
        </p:spPr>
      </p:cxnSp>
      <p:cxnSp>
        <p:nvCxnSpPr>
          <p:cNvPr id="726" name="Google Shape;726;p69"/>
          <p:cNvCxnSpPr/>
          <p:nvPr/>
        </p:nvCxnSpPr>
        <p:spPr>
          <a:xfrm>
            <a:off x="748577" y="-874184"/>
            <a:ext cx="0" cy="0"/>
          </a:xfrm>
          <a:prstGeom prst="straightConnector1">
            <a:avLst/>
          </a:prstGeom>
          <a:noFill/>
          <a:ln>
            <a:noFill/>
          </a:ln>
        </p:spPr>
      </p:cxnSp>
      <p:sp>
        <p:nvSpPr>
          <p:cNvPr id="727" name="Google Shape;727;p69"/>
          <p:cNvSpPr/>
          <p:nvPr/>
        </p:nvSpPr>
        <p:spPr>
          <a:xfrm flipH="1">
            <a:off x="1587" y="16042"/>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CB024E">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728" name="Google Shape;728;p69"/>
          <p:cNvSpPr txBox="1"/>
          <p:nvPr/>
        </p:nvSpPr>
        <p:spPr>
          <a:xfrm>
            <a:off x="451184" y="4183454"/>
            <a:ext cx="4646352" cy="13388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Результаты</a:t>
            </a:r>
            <a:endParaRPr/>
          </a:p>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Results</a:t>
            </a:r>
            <a:endParaRPr/>
          </a:p>
        </p:txBody>
      </p:sp>
      <p:sp>
        <p:nvSpPr>
          <p:cNvPr id="729" name="Google Shape;729;p69"/>
          <p:cNvSpPr txBox="1"/>
          <p:nvPr/>
        </p:nvSpPr>
        <p:spPr>
          <a:xfrm>
            <a:off x="451184" y="5608960"/>
            <a:ext cx="655921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Это блок о результатах проекта по запуску или реновации интранета. Посчитайте, сколько времени и денег вы сэкономили за счет запуска сервисов или обновления разделов, покажите увеличение посещаемости, приложите обратную связь от коллег и менеджмента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70"/>
          <p:cNvSpPr/>
          <p:nvPr/>
        </p:nvSpPr>
        <p:spPr>
          <a:xfrm>
            <a:off x="723900" y="4387645"/>
            <a:ext cx="657581" cy="657755"/>
          </a:xfrm>
          <a:prstGeom prst="rect">
            <a:avLst/>
          </a:prstGeom>
          <a:solidFill>
            <a:schemeClr val="accent4"/>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735" name="Google Shape;735;p70"/>
          <p:cNvSpPr txBox="1"/>
          <p:nvPr/>
        </p:nvSpPr>
        <p:spPr>
          <a:xfrm>
            <a:off x="723900" y="4349233"/>
            <a:ext cx="672883" cy="700198"/>
          </a:xfrm>
          <a:prstGeom prst="rect">
            <a:avLst/>
          </a:prstGeom>
          <a:solidFill>
            <a:srgbClr val="4002D3"/>
          </a:solid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4</a:t>
            </a:r>
            <a:endParaRPr/>
          </a:p>
        </p:txBody>
      </p:sp>
      <p:sp>
        <p:nvSpPr>
          <p:cNvPr id="736" name="Google Shape;736;p70"/>
          <p:cNvSpPr/>
          <p:nvPr/>
        </p:nvSpPr>
        <p:spPr>
          <a:xfrm>
            <a:off x="734271" y="5254164"/>
            <a:ext cx="657581" cy="657754"/>
          </a:xfrm>
          <a:prstGeom prst="rect">
            <a:avLst/>
          </a:prstGeom>
          <a:solidFill>
            <a:srgbClr val="04D71B"/>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737" name="Google Shape;737;p70"/>
          <p:cNvSpPr txBox="1"/>
          <p:nvPr/>
        </p:nvSpPr>
        <p:spPr>
          <a:xfrm>
            <a:off x="812703" y="5213135"/>
            <a:ext cx="446755"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5</a:t>
            </a:r>
            <a:endParaRPr/>
          </a:p>
        </p:txBody>
      </p:sp>
      <p:sp>
        <p:nvSpPr>
          <p:cNvPr id="738" name="Google Shape;738;p70"/>
          <p:cNvSpPr/>
          <p:nvPr/>
        </p:nvSpPr>
        <p:spPr>
          <a:xfrm>
            <a:off x="731550" y="3485679"/>
            <a:ext cx="657581" cy="657755"/>
          </a:xfrm>
          <a:prstGeom prst="rect">
            <a:avLst/>
          </a:prstGeom>
          <a:solidFill>
            <a:schemeClr val="accent3"/>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739" name="Google Shape;739;p70"/>
          <p:cNvSpPr txBox="1"/>
          <p:nvPr/>
        </p:nvSpPr>
        <p:spPr>
          <a:xfrm>
            <a:off x="791759" y="3447267"/>
            <a:ext cx="551470"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3</a:t>
            </a:r>
            <a:endParaRPr/>
          </a:p>
        </p:txBody>
      </p:sp>
      <p:sp>
        <p:nvSpPr>
          <p:cNvPr id="740" name="Google Shape;740;p70"/>
          <p:cNvSpPr/>
          <p:nvPr/>
        </p:nvSpPr>
        <p:spPr>
          <a:xfrm>
            <a:off x="731550" y="2592341"/>
            <a:ext cx="657581" cy="657755"/>
          </a:xfrm>
          <a:prstGeom prst="rect">
            <a:avLst/>
          </a:prstGeom>
          <a:solidFill>
            <a:srgbClr val="CB024E"/>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741" name="Google Shape;741;p70"/>
          <p:cNvSpPr txBox="1"/>
          <p:nvPr/>
        </p:nvSpPr>
        <p:spPr>
          <a:xfrm>
            <a:off x="772789" y="2549680"/>
            <a:ext cx="551470"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2</a:t>
            </a:r>
            <a:endParaRPr/>
          </a:p>
        </p:txBody>
      </p:sp>
      <p:sp>
        <p:nvSpPr>
          <p:cNvPr id="742" name="Google Shape;742;p70"/>
          <p:cNvSpPr/>
          <p:nvPr/>
        </p:nvSpPr>
        <p:spPr>
          <a:xfrm>
            <a:off x="739202" y="1690375"/>
            <a:ext cx="657581" cy="657755"/>
          </a:xfrm>
          <a:prstGeom prst="rect">
            <a:avLst/>
          </a:prstGeom>
          <a:solidFill>
            <a:srgbClr val="0E7D6F"/>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743" name="Google Shape;743;p70"/>
          <p:cNvSpPr txBox="1"/>
          <p:nvPr/>
        </p:nvSpPr>
        <p:spPr>
          <a:xfrm>
            <a:off x="813081" y="1651964"/>
            <a:ext cx="467319"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1</a:t>
            </a:r>
            <a:endParaRPr/>
          </a:p>
        </p:txBody>
      </p:sp>
      <p:sp>
        <p:nvSpPr>
          <p:cNvPr id="744" name="Google Shape;744;p70"/>
          <p:cNvSpPr/>
          <p:nvPr/>
        </p:nvSpPr>
        <p:spPr>
          <a:xfrm>
            <a:off x="1459731" y="1832601"/>
            <a:ext cx="3820319" cy="307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Пример/Example</a:t>
            </a:r>
            <a:endParaRPr/>
          </a:p>
        </p:txBody>
      </p:sp>
      <p:sp>
        <p:nvSpPr>
          <p:cNvPr id="745" name="Google Shape;745;p70"/>
          <p:cNvSpPr/>
          <p:nvPr/>
        </p:nvSpPr>
        <p:spPr>
          <a:xfrm>
            <a:off x="1459731" y="2734568"/>
            <a:ext cx="3820319" cy="307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Пример/Example</a:t>
            </a:r>
            <a:endParaRPr/>
          </a:p>
        </p:txBody>
      </p:sp>
      <p:sp>
        <p:nvSpPr>
          <p:cNvPr id="746" name="Google Shape;746;p70"/>
          <p:cNvSpPr/>
          <p:nvPr/>
        </p:nvSpPr>
        <p:spPr>
          <a:xfrm>
            <a:off x="1459731" y="3629367"/>
            <a:ext cx="3820319" cy="307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Пример/Example</a:t>
            </a:r>
            <a:endParaRPr/>
          </a:p>
        </p:txBody>
      </p:sp>
      <p:sp>
        <p:nvSpPr>
          <p:cNvPr id="747" name="Google Shape;747;p70"/>
          <p:cNvSpPr/>
          <p:nvPr/>
        </p:nvSpPr>
        <p:spPr>
          <a:xfrm>
            <a:off x="1459731" y="4531333"/>
            <a:ext cx="3820319" cy="307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Пример/Example</a:t>
            </a:r>
            <a:endParaRPr/>
          </a:p>
        </p:txBody>
      </p:sp>
      <p:sp>
        <p:nvSpPr>
          <p:cNvPr id="748" name="Google Shape;748;p70"/>
          <p:cNvSpPr/>
          <p:nvPr/>
        </p:nvSpPr>
        <p:spPr>
          <a:xfrm>
            <a:off x="1459731" y="5407684"/>
            <a:ext cx="3820319" cy="307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Пример/Example</a:t>
            </a:r>
            <a:endParaRPr/>
          </a:p>
        </p:txBody>
      </p:sp>
      <p:sp>
        <p:nvSpPr>
          <p:cNvPr id="749" name="Google Shape;749;p70"/>
          <p:cNvSpPr txBox="1"/>
          <p:nvPr/>
        </p:nvSpPr>
        <p:spPr>
          <a:xfrm>
            <a:off x="6003695" y="478303"/>
            <a:ext cx="18473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b="1" sz="3000">
              <a:solidFill>
                <a:schemeClr val="dk2"/>
              </a:solidFill>
              <a:latin typeface="Lato Black"/>
              <a:ea typeface="Lato Black"/>
              <a:cs typeface="Lato Black"/>
              <a:sym typeface="Lato Black"/>
            </a:endParaRPr>
          </a:p>
        </p:txBody>
      </p:sp>
      <p:sp>
        <p:nvSpPr>
          <p:cNvPr id="750" name="Google Shape;750;p70"/>
          <p:cNvSpPr txBox="1"/>
          <p:nvPr/>
        </p:nvSpPr>
        <p:spPr>
          <a:xfrm>
            <a:off x="740078" y="860529"/>
            <a:ext cx="7276162" cy="582082"/>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Сколько вы сэкономили времени сотрудников, например, на поиск информации? How much time you saved?</a:t>
            </a:r>
            <a:endParaRPr/>
          </a:p>
        </p:txBody>
      </p:sp>
      <p:sp>
        <p:nvSpPr>
          <p:cNvPr id="751" name="Google Shape;751;p70"/>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Экономия времени/Time savings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71"/>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7" name="Google Shape;757;p71"/>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758" name="Google Shape;758;p71"/>
          <p:cNvSpPr txBox="1"/>
          <p:nvPr/>
        </p:nvSpPr>
        <p:spPr>
          <a:xfrm>
            <a:off x="741908" y="1211282"/>
            <a:ext cx="9649001" cy="335733"/>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id="763" name="Google Shape;763;p72"/>
          <p:cNvPicPr preferRelativeResize="0"/>
          <p:nvPr/>
        </p:nvPicPr>
        <p:blipFill rotWithShape="1">
          <a:blip r:embed="rId3">
            <a:alphaModFix/>
          </a:blip>
          <a:srcRect b="0" l="0" r="0" t="0"/>
          <a:stretch/>
        </p:blipFill>
        <p:spPr>
          <a:xfrm>
            <a:off x="873428" y="1507263"/>
            <a:ext cx="3250354" cy="2641600"/>
          </a:xfrm>
          <a:prstGeom prst="rect">
            <a:avLst/>
          </a:prstGeom>
          <a:noFill/>
          <a:ln>
            <a:noFill/>
          </a:ln>
        </p:spPr>
      </p:pic>
      <p:pic>
        <p:nvPicPr>
          <p:cNvPr id="764" name="Google Shape;764;p72"/>
          <p:cNvPicPr preferRelativeResize="0"/>
          <p:nvPr/>
        </p:nvPicPr>
        <p:blipFill rotWithShape="1">
          <a:blip r:embed="rId4">
            <a:alphaModFix/>
          </a:blip>
          <a:srcRect b="0" l="0" r="0" t="0"/>
          <a:stretch/>
        </p:blipFill>
        <p:spPr>
          <a:xfrm>
            <a:off x="4439531" y="1507266"/>
            <a:ext cx="3250354" cy="2641599"/>
          </a:xfrm>
          <a:prstGeom prst="rect">
            <a:avLst/>
          </a:prstGeom>
          <a:noFill/>
          <a:ln>
            <a:noFill/>
          </a:ln>
        </p:spPr>
      </p:pic>
      <p:pic>
        <p:nvPicPr>
          <p:cNvPr id="765" name="Google Shape;765;p72"/>
          <p:cNvPicPr preferRelativeResize="0"/>
          <p:nvPr/>
        </p:nvPicPr>
        <p:blipFill rotWithShape="1">
          <a:blip r:embed="rId5">
            <a:alphaModFix/>
          </a:blip>
          <a:srcRect b="0" l="0" r="0" t="0"/>
          <a:stretch/>
        </p:blipFill>
        <p:spPr>
          <a:xfrm>
            <a:off x="8053943" y="1507266"/>
            <a:ext cx="3250354" cy="2641599"/>
          </a:xfrm>
          <a:prstGeom prst="rect">
            <a:avLst/>
          </a:prstGeom>
          <a:noFill/>
          <a:ln>
            <a:noFill/>
          </a:ln>
        </p:spPr>
      </p:pic>
      <p:sp>
        <p:nvSpPr>
          <p:cNvPr id="766" name="Google Shape;766;p72"/>
          <p:cNvSpPr txBox="1"/>
          <p:nvPr/>
        </p:nvSpPr>
        <p:spPr>
          <a:xfrm>
            <a:off x="1933458" y="2429683"/>
            <a:ext cx="1187981" cy="746340"/>
          </a:xfrm>
          <a:prstGeom prst="rect">
            <a:avLst/>
          </a:prstGeom>
          <a:noFill/>
          <a:ln>
            <a:noFill/>
          </a:ln>
        </p:spPr>
        <p:txBody>
          <a:bodyPr anchorCtr="0" anchor="t" bIns="45700" lIns="91400" spcFirstLastPara="1" rIns="91400" wrap="square" tIns="45700">
            <a:spAutoFit/>
          </a:bodyPr>
          <a:lstStyle/>
          <a:p>
            <a:pPr indent="0" lvl="0" marL="0" marR="0" rtl="0" algn="ctr">
              <a:spcBef>
                <a:spcPts val="0"/>
              </a:spcBef>
              <a:spcAft>
                <a:spcPts val="0"/>
              </a:spcAft>
              <a:buNone/>
            </a:pPr>
            <a:r>
              <a:rPr lang="en-US" sz="4250">
                <a:solidFill>
                  <a:schemeClr val="dk1"/>
                </a:solidFill>
                <a:latin typeface="Lato Light"/>
                <a:ea typeface="Lato Light"/>
                <a:cs typeface="Lato Light"/>
                <a:sym typeface="Lato Light"/>
              </a:rPr>
              <a:t>хх%</a:t>
            </a:r>
            <a:endParaRPr sz="2650">
              <a:solidFill>
                <a:schemeClr val="dk1"/>
              </a:solidFill>
              <a:latin typeface="Lato Light"/>
              <a:ea typeface="Lato Light"/>
              <a:cs typeface="Lato Light"/>
              <a:sym typeface="Lato Light"/>
            </a:endParaRPr>
          </a:p>
        </p:txBody>
      </p:sp>
      <p:sp>
        <p:nvSpPr>
          <p:cNvPr id="767" name="Google Shape;767;p72"/>
          <p:cNvSpPr txBox="1"/>
          <p:nvPr/>
        </p:nvSpPr>
        <p:spPr>
          <a:xfrm>
            <a:off x="5470718" y="2429683"/>
            <a:ext cx="1187982" cy="746340"/>
          </a:xfrm>
          <a:prstGeom prst="rect">
            <a:avLst/>
          </a:prstGeom>
          <a:noFill/>
          <a:ln>
            <a:noFill/>
          </a:ln>
        </p:spPr>
        <p:txBody>
          <a:bodyPr anchorCtr="0" anchor="t" bIns="45700" lIns="91400" spcFirstLastPara="1" rIns="91400" wrap="square" tIns="45700">
            <a:spAutoFit/>
          </a:bodyPr>
          <a:lstStyle/>
          <a:p>
            <a:pPr indent="0" lvl="0" marL="0" marR="0" rtl="0" algn="ctr">
              <a:spcBef>
                <a:spcPts val="0"/>
              </a:spcBef>
              <a:spcAft>
                <a:spcPts val="0"/>
              </a:spcAft>
              <a:buNone/>
            </a:pPr>
            <a:r>
              <a:rPr lang="en-US" sz="4250">
                <a:solidFill>
                  <a:schemeClr val="dk1"/>
                </a:solidFill>
                <a:latin typeface="Lato Light"/>
                <a:ea typeface="Lato Light"/>
                <a:cs typeface="Lato Light"/>
                <a:sym typeface="Lato Light"/>
              </a:rPr>
              <a:t>хх%</a:t>
            </a:r>
            <a:endParaRPr sz="2650">
              <a:solidFill>
                <a:schemeClr val="dk1"/>
              </a:solidFill>
              <a:latin typeface="Lato Light"/>
              <a:ea typeface="Lato Light"/>
              <a:cs typeface="Lato Light"/>
              <a:sym typeface="Lato Light"/>
            </a:endParaRPr>
          </a:p>
        </p:txBody>
      </p:sp>
      <p:sp>
        <p:nvSpPr>
          <p:cNvPr id="768" name="Google Shape;768;p72"/>
          <p:cNvSpPr txBox="1"/>
          <p:nvPr/>
        </p:nvSpPr>
        <p:spPr>
          <a:xfrm>
            <a:off x="9085132" y="2429683"/>
            <a:ext cx="1187982" cy="746340"/>
          </a:xfrm>
          <a:prstGeom prst="rect">
            <a:avLst/>
          </a:prstGeom>
          <a:noFill/>
          <a:ln>
            <a:noFill/>
          </a:ln>
        </p:spPr>
        <p:txBody>
          <a:bodyPr anchorCtr="0" anchor="t" bIns="45700" lIns="91400" spcFirstLastPara="1" rIns="91400" wrap="square" tIns="45700">
            <a:spAutoFit/>
          </a:bodyPr>
          <a:lstStyle/>
          <a:p>
            <a:pPr indent="0" lvl="0" marL="0" marR="0" rtl="0" algn="ctr">
              <a:spcBef>
                <a:spcPts val="0"/>
              </a:spcBef>
              <a:spcAft>
                <a:spcPts val="0"/>
              </a:spcAft>
              <a:buNone/>
            </a:pPr>
            <a:r>
              <a:rPr lang="en-US" sz="4250">
                <a:solidFill>
                  <a:schemeClr val="dk1"/>
                </a:solidFill>
                <a:latin typeface="Lato Light"/>
                <a:ea typeface="Lato Light"/>
                <a:cs typeface="Lato Light"/>
                <a:sym typeface="Lato Light"/>
              </a:rPr>
              <a:t>хх%</a:t>
            </a:r>
            <a:endParaRPr sz="2650">
              <a:solidFill>
                <a:schemeClr val="dk1"/>
              </a:solidFill>
              <a:latin typeface="Lato Light"/>
              <a:ea typeface="Lato Light"/>
              <a:cs typeface="Lato Light"/>
              <a:sym typeface="Lato Light"/>
            </a:endParaRPr>
          </a:p>
        </p:txBody>
      </p:sp>
      <p:grpSp>
        <p:nvGrpSpPr>
          <p:cNvPr id="769" name="Google Shape;769;p72"/>
          <p:cNvGrpSpPr/>
          <p:nvPr/>
        </p:nvGrpSpPr>
        <p:grpSpPr>
          <a:xfrm>
            <a:off x="6003703" y="478303"/>
            <a:ext cx="215639" cy="667123"/>
            <a:chOff x="12004231" y="956606"/>
            <a:chExt cx="431278" cy="1334245"/>
          </a:xfrm>
        </p:grpSpPr>
        <p:sp>
          <p:nvSpPr>
            <p:cNvPr id="770" name="Google Shape;770;p72"/>
            <p:cNvSpPr txBox="1"/>
            <p:nvPr/>
          </p:nvSpPr>
          <p:spPr>
            <a:xfrm>
              <a:off x="12004231" y="956606"/>
              <a:ext cx="369460" cy="923329"/>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b="1" sz="3000">
                <a:solidFill>
                  <a:schemeClr val="dk2"/>
                </a:solidFill>
                <a:latin typeface="Lato Black"/>
                <a:ea typeface="Lato Black"/>
                <a:cs typeface="Lato Black"/>
                <a:sym typeface="Lato Black"/>
              </a:endParaRPr>
            </a:p>
          </p:txBody>
        </p:sp>
        <p:sp>
          <p:nvSpPr>
            <p:cNvPr id="771" name="Google Shape;771;p72"/>
            <p:cNvSpPr txBox="1"/>
            <p:nvPr/>
          </p:nvSpPr>
          <p:spPr>
            <a:xfrm>
              <a:off x="12066047" y="1879071"/>
              <a:ext cx="369462" cy="41178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772" name="Google Shape;772;p72"/>
          <p:cNvSpPr/>
          <p:nvPr/>
        </p:nvSpPr>
        <p:spPr>
          <a:xfrm>
            <a:off x="1180720" y="4148865"/>
            <a:ext cx="2626903" cy="1515781"/>
          </a:xfrm>
          <a:prstGeom prst="rect">
            <a:avLst/>
          </a:prstGeom>
          <a:noFill/>
          <a:ln>
            <a:noFill/>
          </a:ln>
        </p:spPr>
        <p:txBody>
          <a:bodyPr anchorCtr="0" anchor="t" bIns="45700" lIns="91400" spcFirstLastPara="1" rIns="91400" wrap="square" tIns="45700">
            <a:noAutofit/>
          </a:bodyPr>
          <a:lstStyle/>
          <a:p>
            <a:pPr indent="0" lvl="0" marL="0" marR="0" rtl="0" algn="ctr">
              <a:spcBef>
                <a:spcPts val="0"/>
              </a:spcBef>
              <a:spcAft>
                <a:spcPts val="0"/>
              </a:spcAft>
              <a:buNone/>
            </a:pPr>
            <a:r>
              <a:rPr b="1" lang="en-US" sz="2000">
                <a:solidFill>
                  <a:schemeClr val="dk1"/>
                </a:solidFill>
                <a:latin typeface="Lato Light"/>
                <a:ea typeface="Lato Light"/>
                <a:cs typeface="Lato Light"/>
                <a:sym typeface="Lato Light"/>
              </a:rPr>
              <a:t>MAU</a:t>
            </a:r>
            <a:endParaRPr/>
          </a:p>
          <a:p>
            <a:pPr indent="0" lvl="0" marL="0" marR="0" rtl="0" algn="ctr">
              <a:spcBef>
                <a:spcPts val="0"/>
              </a:spcBef>
              <a:spcAft>
                <a:spcPts val="0"/>
              </a:spcAft>
              <a:buNone/>
            </a:pPr>
            <a:r>
              <a:rPr lang="en-US" sz="1450">
                <a:solidFill>
                  <a:schemeClr val="dk1"/>
                </a:solidFill>
                <a:latin typeface="Lato Light"/>
                <a:ea typeface="Lato Light"/>
                <a:cs typeface="Lato Light"/>
                <a:sym typeface="Lato Light"/>
              </a:rPr>
              <a:t>Количество уникальных посетителей в месяц/ Monthly active users </a:t>
            </a:r>
            <a:endParaRPr sz="1450">
              <a:solidFill>
                <a:schemeClr val="dk1"/>
              </a:solidFill>
              <a:latin typeface="Lato Light"/>
              <a:ea typeface="Lato Light"/>
              <a:cs typeface="Lato Light"/>
              <a:sym typeface="Lato Light"/>
            </a:endParaRPr>
          </a:p>
          <a:p>
            <a:pPr indent="0" lvl="0" marL="0" marR="0" rtl="0" algn="ctr">
              <a:spcBef>
                <a:spcPts val="0"/>
              </a:spcBef>
              <a:spcAft>
                <a:spcPts val="0"/>
              </a:spcAft>
              <a:buNone/>
            </a:pPr>
            <a:r>
              <a:t/>
            </a:r>
            <a:endParaRPr sz="1450">
              <a:solidFill>
                <a:schemeClr val="dk1"/>
              </a:solidFill>
              <a:latin typeface="Lato Light"/>
              <a:ea typeface="Lato Light"/>
              <a:cs typeface="Lato Light"/>
              <a:sym typeface="Lato Light"/>
            </a:endParaRPr>
          </a:p>
          <a:p>
            <a:pPr indent="0" lvl="0" marL="0" marR="0" rtl="0" algn="ctr">
              <a:spcBef>
                <a:spcPts val="0"/>
              </a:spcBef>
              <a:spcAft>
                <a:spcPts val="0"/>
              </a:spcAft>
              <a:buNone/>
            </a:pPr>
            <a:r>
              <a:rPr lang="en-US" sz="1450">
                <a:solidFill>
                  <a:schemeClr val="dk1"/>
                </a:solidFill>
                <a:highlight>
                  <a:srgbClr val="FFFF00"/>
                </a:highlight>
                <a:latin typeface="Lato Light"/>
                <a:ea typeface="Lato Light"/>
                <a:cs typeface="Lato Light"/>
                <a:sym typeface="Lato Light"/>
              </a:rPr>
              <a:t>Процент изменения</a:t>
            </a:r>
            <a:endParaRPr sz="1450">
              <a:solidFill>
                <a:schemeClr val="dk1"/>
              </a:solidFill>
              <a:highlight>
                <a:srgbClr val="FFFF00"/>
              </a:highlight>
              <a:latin typeface="Lato Light"/>
              <a:ea typeface="Lato Light"/>
              <a:cs typeface="Lato Light"/>
              <a:sym typeface="Lato Light"/>
            </a:endParaRPr>
          </a:p>
        </p:txBody>
      </p:sp>
      <p:sp>
        <p:nvSpPr>
          <p:cNvPr id="773" name="Google Shape;773;p72"/>
          <p:cNvSpPr/>
          <p:nvPr/>
        </p:nvSpPr>
        <p:spPr>
          <a:xfrm>
            <a:off x="4789983" y="4148865"/>
            <a:ext cx="2626903" cy="1515781"/>
          </a:xfrm>
          <a:prstGeom prst="rect">
            <a:avLst/>
          </a:prstGeom>
          <a:noFill/>
          <a:ln>
            <a:noFill/>
          </a:ln>
        </p:spPr>
        <p:txBody>
          <a:bodyPr anchorCtr="0" anchor="t" bIns="45700" lIns="91400" spcFirstLastPara="1" rIns="91400" wrap="square" tIns="45700">
            <a:noAutofit/>
          </a:bodyPr>
          <a:lstStyle/>
          <a:p>
            <a:pPr indent="0" lvl="0" marL="0" marR="0" rtl="0" algn="ctr">
              <a:spcBef>
                <a:spcPts val="0"/>
              </a:spcBef>
              <a:spcAft>
                <a:spcPts val="0"/>
              </a:spcAft>
              <a:buNone/>
            </a:pPr>
            <a:r>
              <a:rPr b="1" lang="en-US" sz="2000">
                <a:solidFill>
                  <a:schemeClr val="dk1"/>
                </a:solidFill>
                <a:latin typeface="Lato Light"/>
                <a:ea typeface="Lato Light"/>
                <a:cs typeface="Lato Light"/>
                <a:sym typeface="Lato Light"/>
              </a:rPr>
              <a:t>DAU </a:t>
            </a:r>
            <a:endParaRPr b="1" sz="2000">
              <a:solidFill>
                <a:schemeClr val="dk1"/>
              </a:solidFill>
              <a:latin typeface="Lato Light"/>
              <a:ea typeface="Lato Light"/>
              <a:cs typeface="Lato Light"/>
              <a:sym typeface="Lato Light"/>
            </a:endParaRPr>
          </a:p>
          <a:p>
            <a:pPr indent="0" lvl="0" marL="0" marR="0" rtl="0" algn="ctr">
              <a:spcBef>
                <a:spcPts val="0"/>
              </a:spcBef>
              <a:spcAft>
                <a:spcPts val="0"/>
              </a:spcAft>
              <a:buNone/>
            </a:pPr>
            <a:r>
              <a:rPr lang="en-US" sz="1450">
                <a:solidFill>
                  <a:schemeClr val="dk1"/>
                </a:solidFill>
                <a:latin typeface="Lato Light"/>
                <a:ea typeface="Lato Light"/>
                <a:cs typeface="Lato Light"/>
                <a:sym typeface="Lato Light"/>
              </a:rPr>
              <a:t>Количество уникальных посетителей в день/</a:t>
            </a:r>
            <a:endParaRPr/>
          </a:p>
          <a:p>
            <a:pPr indent="0" lvl="0" marL="0" marR="0" rtl="0" algn="ctr">
              <a:spcBef>
                <a:spcPts val="0"/>
              </a:spcBef>
              <a:spcAft>
                <a:spcPts val="0"/>
              </a:spcAft>
              <a:buNone/>
            </a:pPr>
            <a:r>
              <a:rPr lang="en-US" sz="1450">
                <a:solidFill>
                  <a:schemeClr val="dk1"/>
                </a:solidFill>
                <a:latin typeface="Lato Light"/>
                <a:ea typeface="Lato Light"/>
                <a:cs typeface="Lato Light"/>
                <a:sym typeface="Lato Light"/>
              </a:rPr>
              <a:t>Daily active users </a:t>
            </a:r>
            <a:endParaRPr sz="1450">
              <a:solidFill>
                <a:schemeClr val="dk1"/>
              </a:solidFill>
              <a:latin typeface="Lato Light"/>
              <a:ea typeface="Lato Light"/>
              <a:cs typeface="Lato Light"/>
              <a:sym typeface="Lato Light"/>
            </a:endParaRPr>
          </a:p>
          <a:p>
            <a:pPr indent="0" lvl="0" marL="0" marR="0" rtl="0" algn="ctr">
              <a:spcBef>
                <a:spcPts val="0"/>
              </a:spcBef>
              <a:spcAft>
                <a:spcPts val="0"/>
              </a:spcAft>
              <a:buNone/>
            </a:pPr>
            <a:r>
              <a:t/>
            </a:r>
            <a:endParaRPr sz="1450">
              <a:solidFill>
                <a:schemeClr val="dk1"/>
              </a:solidFill>
              <a:latin typeface="Lato Light"/>
              <a:ea typeface="Lato Light"/>
              <a:cs typeface="Lato Light"/>
              <a:sym typeface="Lato Light"/>
            </a:endParaRPr>
          </a:p>
          <a:p>
            <a:pPr indent="0" lvl="0" marL="0" marR="0" rtl="0" algn="ctr">
              <a:spcBef>
                <a:spcPts val="0"/>
              </a:spcBef>
              <a:spcAft>
                <a:spcPts val="0"/>
              </a:spcAft>
              <a:buNone/>
            </a:pPr>
            <a:r>
              <a:rPr lang="en-US" sz="1450">
                <a:solidFill>
                  <a:schemeClr val="dk1"/>
                </a:solidFill>
                <a:highlight>
                  <a:srgbClr val="FFFF00"/>
                </a:highlight>
                <a:latin typeface="Lato Light"/>
                <a:ea typeface="Lato Light"/>
                <a:cs typeface="Lato Light"/>
                <a:sym typeface="Lato Light"/>
              </a:rPr>
              <a:t>Процент изменения</a:t>
            </a:r>
            <a:endParaRPr sz="1450">
              <a:solidFill>
                <a:schemeClr val="dk1"/>
              </a:solidFill>
              <a:highlight>
                <a:srgbClr val="FFFF00"/>
              </a:highlight>
              <a:latin typeface="Lato Light"/>
              <a:ea typeface="Lato Light"/>
              <a:cs typeface="Lato Light"/>
              <a:sym typeface="Lato Light"/>
            </a:endParaRPr>
          </a:p>
        </p:txBody>
      </p:sp>
      <p:sp>
        <p:nvSpPr>
          <p:cNvPr id="774" name="Google Shape;774;p72"/>
          <p:cNvSpPr/>
          <p:nvPr/>
        </p:nvSpPr>
        <p:spPr>
          <a:xfrm>
            <a:off x="8367643" y="4160740"/>
            <a:ext cx="2626903" cy="1515781"/>
          </a:xfrm>
          <a:prstGeom prst="rect">
            <a:avLst/>
          </a:prstGeom>
          <a:noFill/>
          <a:ln>
            <a:noFill/>
          </a:ln>
        </p:spPr>
        <p:txBody>
          <a:bodyPr anchorCtr="0" anchor="t" bIns="45700" lIns="91400" spcFirstLastPara="1" rIns="91400" wrap="square" tIns="45700">
            <a:noAutofit/>
          </a:bodyPr>
          <a:lstStyle/>
          <a:p>
            <a:pPr indent="0" lvl="0" marL="0" marR="0" rtl="0" algn="ctr">
              <a:spcBef>
                <a:spcPts val="0"/>
              </a:spcBef>
              <a:spcAft>
                <a:spcPts val="0"/>
              </a:spcAft>
              <a:buNone/>
            </a:pPr>
            <a:r>
              <a:rPr b="1" lang="en-US" sz="2000">
                <a:solidFill>
                  <a:schemeClr val="dk1"/>
                </a:solidFill>
                <a:latin typeface="Lato Light"/>
                <a:ea typeface="Lato Light"/>
                <a:cs typeface="Lato Light"/>
                <a:sym typeface="Lato Light"/>
              </a:rPr>
              <a:t>Visit depth</a:t>
            </a:r>
            <a:endParaRPr b="1" sz="2000">
              <a:solidFill>
                <a:schemeClr val="dk1"/>
              </a:solidFill>
              <a:latin typeface="Lato Light"/>
              <a:ea typeface="Lato Light"/>
              <a:cs typeface="Lato Light"/>
              <a:sym typeface="Lato Light"/>
            </a:endParaRPr>
          </a:p>
          <a:p>
            <a:pPr indent="0" lvl="0" marL="0" marR="0" rtl="0" algn="ctr">
              <a:spcBef>
                <a:spcPts val="0"/>
              </a:spcBef>
              <a:spcAft>
                <a:spcPts val="0"/>
              </a:spcAft>
              <a:buNone/>
            </a:pPr>
            <a:r>
              <a:rPr lang="en-US" sz="1450">
                <a:solidFill>
                  <a:schemeClr val="dk1"/>
                </a:solidFill>
                <a:latin typeface="Lato Light"/>
                <a:ea typeface="Lato Light"/>
                <a:cs typeface="Lato Light"/>
                <a:sym typeface="Lato Light"/>
              </a:rPr>
              <a:t>Глубина просмотра</a:t>
            </a:r>
            <a:endParaRPr/>
          </a:p>
          <a:p>
            <a:pPr indent="0" lvl="0" marL="0" marR="0" rtl="0" algn="ctr">
              <a:spcBef>
                <a:spcPts val="0"/>
              </a:spcBef>
              <a:spcAft>
                <a:spcPts val="0"/>
              </a:spcAft>
              <a:buNone/>
            </a:pPr>
            <a:r>
              <a:t/>
            </a:r>
            <a:endParaRPr sz="1450">
              <a:solidFill>
                <a:schemeClr val="dk1"/>
              </a:solidFill>
              <a:latin typeface="Lato Light"/>
              <a:ea typeface="Lato Light"/>
              <a:cs typeface="Lato Light"/>
              <a:sym typeface="Lato Light"/>
            </a:endParaRPr>
          </a:p>
          <a:p>
            <a:pPr indent="0" lvl="0" marL="0" marR="0" rtl="0" algn="ctr">
              <a:spcBef>
                <a:spcPts val="0"/>
              </a:spcBef>
              <a:spcAft>
                <a:spcPts val="0"/>
              </a:spcAft>
              <a:buNone/>
            </a:pPr>
            <a:r>
              <a:t/>
            </a:r>
            <a:endParaRPr sz="1450">
              <a:solidFill>
                <a:schemeClr val="dk1"/>
              </a:solidFill>
              <a:latin typeface="Lato Light"/>
              <a:ea typeface="Lato Light"/>
              <a:cs typeface="Lato Light"/>
              <a:sym typeface="Lato Light"/>
            </a:endParaRPr>
          </a:p>
          <a:p>
            <a:pPr indent="0" lvl="0" marL="0" marR="0" rtl="0" algn="ctr">
              <a:spcBef>
                <a:spcPts val="0"/>
              </a:spcBef>
              <a:spcAft>
                <a:spcPts val="0"/>
              </a:spcAft>
              <a:buNone/>
            </a:pPr>
            <a:r>
              <a:rPr lang="en-US" sz="1450">
                <a:solidFill>
                  <a:schemeClr val="dk1"/>
                </a:solidFill>
                <a:highlight>
                  <a:srgbClr val="FFFF00"/>
                </a:highlight>
                <a:latin typeface="Lato Light"/>
                <a:ea typeface="Lato Light"/>
                <a:cs typeface="Lato Light"/>
                <a:sym typeface="Lato Light"/>
              </a:rPr>
              <a:t>Процент изменения</a:t>
            </a:r>
            <a:endParaRPr sz="1450">
              <a:solidFill>
                <a:schemeClr val="dk1"/>
              </a:solidFill>
              <a:highlight>
                <a:srgbClr val="FFFF00"/>
              </a:highlight>
              <a:latin typeface="Lato Light"/>
              <a:ea typeface="Lato Light"/>
              <a:cs typeface="Lato Light"/>
              <a:sym typeface="Lato Light"/>
            </a:endParaRPr>
          </a:p>
          <a:p>
            <a:pPr indent="0" lvl="0" marL="0" marR="0" rtl="0" algn="ctr">
              <a:spcBef>
                <a:spcPts val="0"/>
              </a:spcBef>
              <a:spcAft>
                <a:spcPts val="0"/>
              </a:spcAft>
              <a:buNone/>
            </a:pPr>
            <a:r>
              <a:rPr lang="en-US" sz="1450">
                <a:solidFill>
                  <a:schemeClr val="dk1"/>
                </a:solidFill>
                <a:latin typeface="Lato Light"/>
                <a:ea typeface="Lato Light"/>
                <a:cs typeface="Lato Light"/>
                <a:sym typeface="Lato Light"/>
              </a:rPr>
              <a:t>  </a:t>
            </a:r>
            <a:endParaRPr sz="1450">
              <a:solidFill>
                <a:schemeClr val="dk1"/>
              </a:solidFill>
              <a:latin typeface="Lato Light"/>
              <a:ea typeface="Lato Light"/>
              <a:cs typeface="Lato Light"/>
              <a:sym typeface="Lato Light"/>
            </a:endParaRPr>
          </a:p>
        </p:txBody>
      </p:sp>
      <p:sp>
        <p:nvSpPr>
          <p:cNvPr id="775" name="Google Shape;775;p72"/>
          <p:cNvSpPr txBox="1"/>
          <p:nvPr/>
        </p:nvSpPr>
        <p:spPr>
          <a:xfrm>
            <a:off x="732363" y="904844"/>
            <a:ext cx="8364135" cy="44345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1400">
                <a:solidFill>
                  <a:schemeClr val="dk1"/>
                </a:solidFill>
                <a:latin typeface="Helvetica Neue"/>
                <a:ea typeface="Helvetica Neue"/>
                <a:cs typeface="Helvetica Neue"/>
                <a:sym typeface="Helvetica Neue"/>
              </a:rPr>
              <a:t>Как изменилась статистика посещаемость и вовлеченность пользователей?</a:t>
            </a:r>
            <a:endParaRPr/>
          </a:p>
          <a:p>
            <a:pPr indent="0" lvl="0" marL="0" marR="0" rtl="0" algn="l">
              <a:lnSpc>
                <a:spcPct val="80000"/>
              </a:lnSpc>
              <a:spcBef>
                <a:spcPts val="0"/>
              </a:spcBef>
              <a:spcAft>
                <a:spcPts val="0"/>
              </a:spcAft>
              <a:buNone/>
            </a:pPr>
            <a:r>
              <a:rPr lang="en-US" sz="1400">
                <a:solidFill>
                  <a:schemeClr val="dk1"/>
                </a:solidFill>
                <a:latin typeface="Helvetica Neue"/>
                <a:ea typeface="Helvetica Neue"/>
                <a:cs typeface="Helvetica Neue"/>
                <a:sym typeface="Helvetica Neue"/>
              </a:rPr>
              <a:t>Increase in traffic and engagement per month and per day?</a:t>
            </a:r>
            <a:endParaRPr/>
          </a:p>
        </p:txBody>
      </p:sp>
      <p:sp>
        <p:nvSpPr>
          <p:cNvPr id="776" name="Google Shape;776;p72"/>
          <p:cNvSpPr txBox="1"/>
          <p:nvPr>
            <p:ph idx="1" type="body"/>
          </p:nvPr>
        </p:nvSpPr>
        <p:spPr>
          <a:xfrm>
            <a:off x="640715" y="235903"/>
            <a:ext cx="6054725"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Статистика/Statistics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73"/>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2" name="Google Shape;782;p73"/>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783" name="Google Shape;783;p73"/>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74"/>
          <p:cNvSpPr/>
          <p:nvPr/>
        </p:nvSpPr>
        <p:spPr>
          <a:xfrm>
            <a:off x="731838" y="1902365"/>
            <a:ext cx="575170" cy="575686"/>
          </a:xfrm>
          <a:prstGeom prst="ellipse">
            <a:avLst/>
          </a:prstGeom>
          <a:solidFill>
            <a:srgbClr val="CB0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90" name="Google Shape;790;p74"/>
          <p:cNvSpPr txBox="1"/>
          <p:nvPr/>
        </p:nvSpPr>
        <p:spPr>
          <a:xfrm>
            <a:off x="1465975" y="1807585"/>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791" name="Google Shape;791;p74"/>
          <p:cNvSpPr/>
          <p:nvPr/>
        </p:nvSpPr>
        <p:spPr>
          <a:xfrm>
            <a:off x="731838" y="2806374"/>
            <a:ext cx="575170" cy="575686"/>
          </a:xfrm>
          <a:prstGeom prst="ellipse">
            <a:avLst/>
          </a:prstGeom>
          <a:solidFill>
            <a:srgbClr val="0E7D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92" name="Google Shape;792;p74"/>
          <p:cNvSpPr/>
          <p:nvPr/>
        </p:nvSpPr>
        <p:spPr>
          <a:xfrm>
            <a:off x="731838" y="3710383"/>
            <a:ext cx="575170" cy="575686"/>
          </a:xfrm>
          <a:prstGeom prst="ellipse">
            <a:avLst/>
          </a:prstGeom>
          <a:solidFill>
            <a:srgbClr val="400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93" name="Google Shape;793;p74"/>
          <p:cNvSpPr/>
          <p:nvPr/>
        </p:nvSpPr>
        <p:spPr>
          <a:xfrm>
            <a:off x="731838" y="4614392"/>
            <a:ext cx="575170" cy="575686"/>
          </a:xfrm>
          <a:prstGeom prst="ellipse">
            <a:avLst/>
          </a:prstGeom>
          <a:solidFill>
            <a:srgbClr val="04D7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94" name="Google Shape;794;p74"/>
          <p:cNvSpPr txBox="1"/>
          <p:nvPr/>
        </p:nvSpPr>
        <p:spPr>
          <a:xfrm>
            <a:off x="1465975" y="2750066"/>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795" name="Google Shape;795;p74"/>
          <p:cNvSpPr/>
          <p:nvPr/>
        </p:nvSpPr>
        <p:spPr>
          <a:xfrm>
            <a:off x="6096000" y="1902365"/>
            <a:ext cx="575170" cy="575686"/>
          </a:xfrm>
          <a:prstGeom prst="ellipse">
            <a:avLst/>
          </a:prstGeom>
          <a:solidFill>
            <a:srgbClr val="400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96" name="Google Shape;796;p74"/>
          <p:cNvSpPr/>
          <p:nvPr/>
        </p:nvSpPr>
        <p:spPr>
          <a:xfrm>
            <a:off x="6096000" y="2806374"/>
            <a:ext cx="575170" cy="575686"/>
          </a:xfrm>
          <a:prstGeom prst="ellipse">
            <a:avLst/>
          </a:prstGeom>
          <a:solidFill>
            <a:srgbClr val="CB0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97" name="Google Shape;797;p74"/>
          <p:cNvSpPr/>
          <p:nvPr/>
        </p:nvSpPr>
        <p:spPr>
          <a:xfrm>
            <a:off x="6096000" y="3710383"/>
            <a:ext cx="575170" cy="575686"/>
          </a:xfrm>
          <a:prstGeom prst="ellipse">
            <a:avLst/>
          </a:prstGeom>
          <a:solidFill>
            <a:srgbClr val="04D7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98" name="Google Shape;798;p74"/>
          <p:cNvSpPr/>
          <p:nvPr/>
        </p:nvSpPr>
        <p:spPr>
          <a:xfrm>
            <a:off x="6096000" y="4614392"/>
            <a:ext cx="575170" cy="57568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99" name="Google Shape;799;p74"/>
          <p:cNvSpPr/>
          <p:nvPr/>
        </p:nvSpPr>
        <p:spPr>
          <a:xfrm>
            <a:off x="731838" y="5523284"/>
            <a:ext cx="575170" cy="575686"/>
          </a:xfrm>
          <a:prstGeom prst="ellipse">
            <a:avLst/>
          </a:prstGeom>
          <a:solidFill>
            <a:srgbClr val="CB0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800" name="Google Shape;800;p74"/>
          <p:cNvSpPr/>
          <p:nvPr/>
        </p:nvSpPr>
        <p:spPr>
          <a:xfrm>
            <a:off x="6096000" y="5523284"/>
            <a:ext cx="575170" cy="575686"/>
          </a:xfrm>
          <a:prstGeom prst="ellipse">
            <a:avLst/>
          </a:prstGeom>
          <a:solidFill>
            <a:srgbClr val="0E7D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801" name="Google Shape;801;p74"/>
          <p:cNvSpPr txBox="1"/>
          <p:nvPr/>
        </p:nvSpPr>
        <p:spPr>
          <a:xfrm>
            <a:off x="1465975" y="3710383"/>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802" name="Google Shape;802;p74"/>
          <p:cNvSpPr txBox="1"/>
          <p:nvPr/>
        </p:nvSpPr>
        <p:spPr>
          <a:xfrm>
            <a:off x="1465975" y="4605303"/>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803" name="Google Shape;803;p74"/>
          <p:cNvSpPr txBox="1"/>
          <p:nvPr/>
        </p:nvSpPr>
        <p:spPr>
          <a:xfrm>
            <a:off x="1465975" y="5514195"/>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804" name="Google Shape;804;p74"/>
          <p:cNvSpPr txBox="1"/>
          <p:nvPr/>
        </p:nvSpPr>
        <p:spPr>
          <a:xfrm>
            <a:off x="6823623" y="1807585"/>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805" name="Google Shape;805;p74"/>
          <p:cNvSpPr txBox="1"/>
          <p:nvPr/>
        </p:nvSpPr>
        <p:spPr>
          <a:xfrm>
            <a:off x="6823623" y="2750066"/>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806" name="Google Shape;806;p74"/>
          <p:cNvSpPr txBox="1"/>
          <p:nvPr/>
        </p:nvSpPr>
        <p:spPr>
          <a:xfrm>
            <a:off x="6823623" y="3710383"/>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807" name="Google Shape;807;p74"/>
          <p:cNvSpPr txBox="1"/>
          <p:nvPr/>
        </p:nvSpPr>
        <p:spPr>
          <a:xfrm>
            <a:off x="6823623" y="4622454"/>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808" name="Google Shape;808;p74"/>
          <p:cNvSpPr txBox="1"/>
          <p:nvPr/>
        </p:nvSpPr>
        <p:spPr>
          <a:xfrm>
            <a:off x="6823623" y="5514195"/>
            <a:ext cx="24360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Пример/Example</a:t>
            </a:r>
            <a:endParaRPr/>
          </a:p>
          <a:p>
            <a:pPr indent="0" lvl="0" marL="0" marR="0" rtl="0" algn="l">
              <a:spcBef>
                <a:spcPts val="0"/>
              </a:spcBef>
              <a:spcAft>
                <a:spcPts val="0"/>
              </a:spcAft>
              <a:buNone/>
            </a:pPr>
            <a:r>
              <a:rPr lang="en-US" sz="1200">
                <a:solidFill>
                  <a:schemeClr val="dk1"/>
                </a:solidFill>
                <a:latin typeface="Lato Light"/>
                <a:ea typeface="Lato Light"/>
                <a:cs typeface="Lato Light"/>
                <a:sym typeface="Lato Light"/>
              </a:rPr>
              <a:t>Описание/Description</a:t>
            </a:r>
            <a:endParaRPr/>
          </a:p>
        </p:txBody>
      </p:sp>
      <p:sp>
        <p:nvSpPr>
          <p:cNvPr id="809" name="Google Shape;809;p74"/>
          <p:cNvSpPr txBox="1"/>
          <p:nvPr/>
        </p:nvSpPr>
        <p:spPr>
          <a:xfrm>
            <a:off x="1425142" y="2938869"/>
            <a:ext cx="1864620" cy="24378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t/>
            </a:r>
            <a:endParaRPr sz="1200">
              <a:solidFill>
                <a:schemeClr val="lt2"/>
              </a:solidFill>
              <a:latin typeface="Lato Light"/>
              <a:ea typeface="Lato Light"/>
              <a:cs typeface="Lato Light"/>
              <a:sym typeface="Lato Light"/>
            </a:endParaRPr>
          </a:p>
        </p:txBody>
      </p:sp>
      <p:sp>
        <p:nvSpPr>
          <p:cNvPr id="810" name="Google Shape;810;p74"/>
          <p:cNvSpPr txBox="1"/>
          <p:nvPr/>
        </p:nvSpPr>
        <p:spPr>
          <a:xfrm>
            <a:off x="752683" y="843884"/>
            <a:ext cx="10376995"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Каких результатов удалось добиться в части удобства интранета?</a:t>
            </a:r>
            <a:endParaRPr sz="1400">
              <a:solidFill>
                <a:schemeClr val="dk1"/>
              </a:solidFill>
              <a:latin typeface="Helvetica Neue"/>
              <a:ea typeface="Helvetica Neue"/>
              <a:cs typeface="Helvetica Neue"/>
              <a:sym typeface="Helvetica Neue"/>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Results achieved in terms of user experience?</a:t>
            </a:r>
            <a:endParaRPr/>
          </a:p>
        </p:txBody>
      </p:sp>
      <p:sp>
        <p:nvSpPr>
          <p:cNvPr id="811" name="Google Shape;811;p74"/>
          <p:cNvSpPr txBox="1"/>
          <p:nvPr>
            <p:ph idx="1" type="body"/>
          </p:nvPr>
        </p:nvSpPr>
        <p:spPr>
          <a:xfrm>
            <a:off x="640715" y="235903"/>
            <a:ext cx="6735445"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Удобство интранета/UX</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75"/>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17" name="Google Shape;817;p75"/>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818" name="Google Shape;818;p75"/>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76"/>
          <p:cNvSpPr/>
          <p:nvPr/>
        </p:nvSpPr>
        <p:spPr>
          <a:xfrm>
            <a:off x="742293" y="2331844"/>
            <a:ext cx="3406777" cy="1673352"/>
          </a:xfrm>
          <a:prstGeom prst="rect">
            <a:avLst/>
          </a:prstGeom>
          <a:solidFill>
            <a:srgbClr val="0E7D6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700">
              <a:solidFill>
                <a:schemeClr val="lt1"/>
              </a:solidFill>
              <a:latin typeface="Helvetica Neue"/>
              <a:ea typeface="Helvetica Neue"/>
              <a:cs typeface="Helvetica Neue"/>
              <a:sym typeface="Helvetica Neue"/>
            </a:endParaRPr>
          </a:p>
        </p:txBody>
      </p:sp>
      <p:sp>
        <p:nvSpPr>
          <p:cNvPr id="824" name="Google Shape;824;p76"/>
          <p:cNvSpPr/>
          <p:nvPr/>
        </p:nvSpPr>
        <p:spPr>
          <a:xfrm>
            <a:off x="742293" y="4071195"/>
            <a:ext cx="3406777" cy="1673352"/>
          </a:xfrm>
          <a:prstGeom prst="rect">
            <a:avLst/>
          </a:prstGeom>
          <a:solidFill>
            <a:srgbClr val="CB024E"/>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700">
              <a:solidFill>
                <a:schemeClr val="lt1"/>
              </a:solidFill>
              <a:latin typeface="Helvetica Neue"/>
              <a:ea typeface="Helvetica Neue"/>
              <a:cs typeface="Helvetica Neue"/>
              <a:sym typeface="Helvetica Neue"/>
            </a:endParaRPr>
          </a:p>
        </p:txBody>
      </p:sp>
      <p:sp>
        <p:nvSpPr>
          <p:cNvPr id="825" name="Google Shape;825;p76"/>
          <p:cNvSpPr/>
          <p:nvPr/>
        </p:nvSpPr>
        <p:spPr>
          <a:xfrm>
            <a:off x="4209732" y="2331844"/>
            <a:ext cx="3406777" cy="1673352"/>
          </a:xfrm>
          <a:prstGeom prst="rect">
            <a:avLst/>
          </a:prstGeom>
          <a:solidFill>
            <a:schemeClr val="accent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700">
              <a:solidFill>
                <a:schemeClr val="lt1"/>
              </a:solidFill>
              <a:latin typeface="Helvetica Neue"/>
              <a:ea typeface="Helvetica Neue"/>
              <a:cs typeface="Helvetica Neue"/>
              <a:sym typeface="Helvetica Neue"/>
            </a:endParaRPr>
          </a:p>
        </p:txBody>
      </p:sp>
      <p:sp>
        <p:nvSpPr>
          <p:cNvPr id="826" name="Google Shape;826;p76"/>
          <p:cNvSpPr/>
          <p:nvPr/>
        </p:nvSpPr>
        <p:spPr>
          <a:xfrm>
            <a:off x="4209732" y="4071195"/>
            <a:ext cx="3406777" cy="1673352"/>
          </a:xfrm>
          <a:prstGeom prst="rect">
            <a:avLst/>
          </a:prstGeom>
          <a:solidFill>
            <a:srgbClr val="0E7D6F">
              <a:alpha val="50588"/>
            </a:srgbClr>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700">
              <a:solidFill>
                <a:schemeClr val="lt1"/>
              </a:solidFill>
              <a:latin typeface="Helvetica Neue"/>
              <a:ea typeface="Helvetica Neue"/>
              <a:cs typeface="Helvetica Neue"/>
              <a:sym typeface="Helvetica Neue"/>
            </a:endParaRPr>
          </a:p>
        </p:txBody>
      </p:sp>
      <p:sp>
        <p:nvSpPr>
          <p:cNvPr id="827" name="Google Shape;827;p76"/>
          <p:cNvSpPr/>
          <p:nvPr/>
        </p:nvSpPr>
        <p:spPr>
          <a:xfrm>
            <a:off x="7677171" y="2331844"/>
            <a:ext cx="3406777" cy="1673352"/>
          </a:xfrm>
          <a:prstGeom prst="rect">
            <a:avLst/>
          </a:prstGeom>
          <a:solidFill>
            <a:srgbClr val="4002D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700">
              <a:solidFill>
                <a:schemeClr val="lt1"/>
              </a:solidFill>
              <a:latin typeface="Helvetica Neue"/>
              <a:ea typeface="Helvetica Neue"/>
              <a:cs typeface="Helvetica Neue"/>
              <a:sym typeface="Helvetica Neue"/>
            </a:endParaRPr>
          </a:p>
        </p:txBody>
      </p:sp>
      <p:sp>
        <p:nvSpPr>
          <p:cNvPr id="828" name="Google Shape;828;p76"/>
          <p:cNvSpPr/>
          <p:nvPr/>
        </p:nvSpPr>
        <p:spPr>
          <a:xfrm>
            <a:off x="7677171" y="4071195"/>
            <a:ext cx="3406777" cy="1673352"/>
          </a:xfrm>
          <a:prstGeom prst="rect">
            <a:avLst/>
          </a:prstGeom>
          <a:solidFill>
            <a:srgbClr val="04D71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700">
              <a:solidFill>
                <a:srgbClr val="FFFFFF"/>
              </a:solidFill>
              <a:latin typeface="Helvetica Neue"/>
              <a:ea typeface="Helvetica Neue"/>
              <a:cs typeface="Helvetica Neue"/>
              <a:sym typeface="Helvetica Neue"/>
            </a:endParaRPr>
          </a:p>
        </p:txBody>
      </p:sp>
      <p:sp>
        <p:nvSpPr>
          <p:cNvPr id="829" name="Google Shape;829;p76"/>
          <p:cNvSpPr txBox="1"/>
          <p:nvPr/>
        </p:nvSpPr>
        <p:spPr>
          <a:xfrm>
            <a:off x="955911" y="2966844"/>
            <a:ext cx="264769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Helvetica Neue"/>
                <a:ea typeface="Helvetica Neue"/>
                <a:cs typeface="Helvetica Neue"/>
                <a:sym typeface="Helvetica Neue"/>
              </a:rPr>
              <a:t>Описание/Description</a:t>
            </a:r>
            <a:endParaRPr/>
          </a:p>
        </p:txBody>
      </p:sp>
      <p:sp>
        <p:nvSpPr>
          <p:cNvPr id="830" name="Google Shape;830;p76"/>
          <p:cNvSpPr txBox="1"/>
          <p:nvPr/>
        </p:nvSpPr>
        <p:spPr>
          <a:xfrm>
            <a:off x="955911" y="2625527"/>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Helvetica Neue"/>
                <a:ea typeface="Helvetica Neue"/>
                <a:cs typeface="Helvetica Neue"/>
                <a:sym typeface="Helvetica Neue"/>
              </a:rPr>
              <a:t>Пример/Example</a:t>
            </a:r>
            <a:endParaRPr/>
          </a:p>
        </p:txBody>
      </p:sp>
      <p:sp>
        <p:nvSpPr>
          <p:cNvPr id="831" name="Google Shape;831;p76"/>
          <p:cNvSpPr txBox="1"/>
          <p:nvPr/>
        </p:nvSpPr>
        <p:spPr>
          <a:xfrm>
            <a:off x="955911" y="4736650"/>
            <a:ext cx="264769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Helvetica Neue"/>
                <a:ea typeface="Helvetica Neue"/>
                <a:cs typeface="Helvetica Neue"/>
                <a:sym typeface="Helvetica Neue"/>
              </a:rPr>
              <a:t>Описание/Description</a:t>
            </a:r>
            <a:endParaRPr/>
          </a:p>
        </p:txBody>
      </p:sp>
      <p:sp>
        <p:nvSpPr>
          <p:cNvPr id="832" name="Google Shape;832;p76"/>
          <p:cNvSpPr txBox="1"/>
          <p:nvPr/>
        </p:nvSpPr>
        <p:spPr>
          <a:xfrm>
            <a:off x="955911" y="4395334"/>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Helvetica Neue"/>
                <a:ea typeface="Helvetica Neue"/>
                <a:cs typeface="Helvetica Neue"/>
                <a:sym typeface="Helvetica Neue"/>
              </a:rPr>
              <a:t>Пример/Example</a:t>
            </a:r>
            <a:endParaRPr/>
          </a:p>
        </p:txBody>
      </p:sp>
      <p:sp>
        <p:nvSpPr>
          <p:cNvPr id="833" name="Google Shape;833;p76"/>
          <p:cNvSpPr txBox="1"/>
          <p:nvPr/>
        </p:nvSpPr>
        <p:spPr>
          <a:xfrm>
            <a:off x="4574192" y="2966844"/>
            <a:ext cx="264769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Helvetica Neue"/>
                <a:ea typeface="Helvetica Neue"/>
                <a:cs typeface="Helvetica Neue"/>
                <a:sym typeface="Helvetica Neue"/>
              </a:rPr>
              <a:t>Описание/Description</a:t>
            </a:r>
            <a:endParaRPr/>
          </a:p>
        </p:txBody>
      </p:sp>
      <p:sp>
        <p:nvSpPr>
          <p:cNvPr id="834" name="Google Shape;834;p76"/>
          <p:cNvSpPr txBox="1"/>
          <p:nvPr/>
        </p:nvSpPr>
        <p:spPr>
          <a:xfrm>
            <a:off x="4574193" y="2625527"/>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Пример/Example</a:t>
            </a:r>
            <a:endParaRPr/>
          </a:p>
        </p:txBody>
      </p:sp>
      <p:sp>
        <p:nvSpPr>
          <p:cNvPr id="835" name="Google Shape;835;p76"/>
          <p:cNvSpPr txBox="1"/>
          <p:nvPr/>
        </p:nvSpPr>
        <p:spPr>
          <a:xfrm>
            <a:off x="4574192" y="4736650"/>
            <a:ext cx="264769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Helvetica Neue"/>
                <a:ea typeface="Helvetica Neue"/>
                <a:cs typeface="Helvetica Neue"/>
                <a:sym typeface="Helvetica Neue"/>
              </a:rPr>
              <a:t>Описание/Description</a:t>
            </a:r>
            <a:endParaRPr/>
          </a:p>
        </p:txBody>
      </p:sp>
      <p:sp>
        <p:nvSpPr>
          <p:cNvPr id="836" name="Google Shape;836;p76"/>
          <p:cNvSpPr txBox="1"/>
          <p:nvPr/>
        </p:nvSpPr>
        <p:spPr>
          <a:xfrm>
            <a:off x="4574193" y="4395334"/>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Пример/Example</a:t>
            </a:r>
            <a:endParaRPr/>
          </a:p>
        </p:txBody>
      </p:sp>
      <p:sp>
        <p:nvSpPr>
          <p:cNvPr id="837" name="Google Shape;837;p76"/>
          <p:cNvSpPr txBox="1"/>
          <p:nvPr/>
        </p:nvSpPr>
        <p:spPr>
          <a:xfrm>
            <a:off x="8043788" y="2966844"/>
            <a:ext cx="264769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Helvetica Neue"/>
                <a:ea typeface="Helvetica Neue"/>
                <a:cs typeface="Helvetica Neue"/>
                <a:sym typeface="Helvetica Neue"/>
              </a:rPr>
              <a:t>Описание/Description</a:t>
            </a:r>
            <a:endParaRPr/>
          </a:p>
        </p:txBody>
      </p:sp>
      <p:sp>
        <p:nvSpPr>
          <p:cNvPr id="838" name="Google Shape;838;p76"/>
          <p:cNvSpPr txBox="1"/>
          <p:nvPr/>
        </p:nvSpPr>
        <p:spPr>
          <a:xfrm>
            <a:off x="8043788" y="2625527"/>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Helvetica Neue"/>
                <a:ea typeface="Helvetica Neue"/>
                <a:cs typeface="Helvetica Neue"/>
                <a:sym typeface="Helvetica Neue"/>
              </a:rPr>
              <a:t>Пример/Example</a:t>
            </a:r>
            <a:endParaRPr/>
          </a:p>
        </p:txBody>
      </p:sp>
      <p:sp>
        <p:nvSpPr>
          <p:cNvPr id="839" name="Google Shape;839;p76"/>
          <p:cNvSpPr txBox="1"/>
          <p:nvPr/>
        </p:nvSpPr>
        <p:spPr>
          <a:xfrm>
            <a:off x="8043788" y="4736650"/>
            <a:ext cx="264769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Helvetica Neue"/>
                <a:ea typeface="Helvetica Neue"/>
                <a:cs typeface="Helvetica Neue"/>
                <a:sym typeface="Helvetica Neue"/>
              </a:rPr>
              <a:t>Описание/Description</a:t>
            </a:r>
            <a:endParaRPr/>
          </a:p>
        </p:txBody>
      </p:sp>
      <p:sp>
        <p:nvSpPr>
          <p:cNvPr id="840" name="Google Shape;840;p76"/>
          <p:cNvSpPr txBox="1"/>
          <p:nvPr/>
        </p:nvSpPr>
        <p:spPr>
          <a:xfrm>
            <a:off x="8043788" y="4395334"/>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Пример/Example</a:t>
            </a:r>
            <a:endParaRPr/>
          </a:p>
        </p:txBody>
      </p:sp>
      <p:sp>
        <p:nvSpPr>
          <p:cNvPr id="841" name="Google Shape;841;p76"/>
          <p:cNvSpPr txBox="1"/>
          <p:nvPr/>
        </p:nvSpPr>
        <p:spPr>
          <a:xfrm>
            <a:off x="723900" y="1245549"/>
            <a:ext cx="10350500"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Здесь можно привести отзывы пользователей и руководителей, поделиться результатами опроса / </a:t>
            </a:r>
            <a:endParaRPr sz="1400">
              <a:solidFill>
                <a:schemeClr val="dk1"/>
              </a:solidFill>
              <a:latin typeface="Helvetica Neue"/>
              <a:ea typeface="Helvetica Neue"/>
              <a:cs typeface="Helvetica Neue"/>
              <a:sym typeface="Helvetica Neue"/>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If there is a feedback, add examples (from users and top management)</a:t>
            </a:r>
            <a:endParaRPr/>
          </a:p>
        </p:txBody>
      </p:sp>
      <p:sp>
        <p:nvSpPr>
          <p:cNvPr id="842" name="Google Shape;842;p76"/>
          <p:cNvSpPr txBox="1"/>
          <p:nvPr>
            <p:ph idx="1" type="body"/>
          </p:nvPr>
        </p:nvSpPr>
        <p:spPr>
          <a:xfrm>
            <a:off x="640714" y="235903"/>
            <a:ext cx="9092565" cy="6524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a:t>Обратная связь от пользователей и топ-менеджмента/ Feedback from users and top-management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77"/>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48" name="Google Shape;848;p77"/>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849" name="Google Shape;849;p77"/>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cxnSp>
        <p:nvCxnSpPr>
          <p:cNvPr id="854" name="Google Shape;854;p78"/>
          <p:cNvCxnSpPr/>
          <p:nvPr/>
        </p:nvCxnSpPr>
        <p:spPr>
          <a:xfrm>
            <a:off x="748577" y="-874184"/>
            <a:ext cx="0" cy="0"/>
          </a:xfrm>
          <a:prstGeom prst="straightConnector1">
            <a:avLst/>
          </a:prstGeom>
          <a:noFill/>
          <a:ln>
            <a:noFill/>
          </a:ln>
        </p:spPr>
      </p:cxnSp>
      <p:cxnSp>
        <p:nvCxnSpPr>
          <p:cNvPr id="855" name="Google Shape;855;p78"/>
          <p:cNvCxnSpPr/>
          <p:nvPr/>
        </p:nvCxnSpPr>
        <p:spPr>
          <a:xfrm>
            <a:off x="748577" y="-874184"/>
            <a:ext cx="0" cy="0"/>
          </a:xfrm>
          <a:prstGeom prst="straightConnector1">
            <a:avLst/>
          </a:prstGeom>
          <a:noFill/>
          <a:ln>
            <a:noFill/>
          </a:ln>
        </p:spPr>
      </p:cxnSp>
      <p:sp>
        <p:nvSpPr>
          <p:cNvPr id="856" name="Google Shape;856;p78"/>
          <p:cNvSpPr/>
          <p:nvPr/>
        </p:nvSpPr>
        <p:spPr>
          <a:xfrm flipH="1">
            <a:off x="1587" y="0"/>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CB024E">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857" name="Google Shape;857;p78"/>
          <p:cNvSpPr txBox="1"/>
          <p:nvPr/>
        </p:nvSpPr>
        <p:spPr>
          <a:xfrm>
            <a:off x="748577" y="4103803"/>
            <a:ext cx="4855816" cy="13388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500">
                <a:solidFill>
                  <a:schemeClr val="lt1"/>
                </a:solidFill>
                <a:latin typeface="Helvetica Neue"/>
                <a:ea typeface="Helvetica Neue"/>
                <a:cs typeface="Helvetica Neue"/>
                <a:sym typeface="Helvetica Neue"/>
              </a:rPr>
              <a:t>Интранет-лидер</a:t>
            </a:r>
            <a:br>
              <a:rPr b="1" lang="en-US" sz="4500">
                <a:solidFill>
                  <a:schemeClr val="lt1"/>
                </a:solidFill>
                <a:latin typeface="Helvetica Neue"/>
                <a:ea typeface="Helvetica Neue"/>
                <a:cs typeface="Helvetica Neue"/>
                <a:sym typeface="Helvetica Neue"/>
              </a:rPr>
            </a:br>
            <a:r>
              <a:rPr b="1" lang="en-US" sz="4500">
                <a:solidFill>
                  <a:schemeClr val="lt1"/>
                </a:solidFill>
                <a:latin typeface="Helvetica Neue"/>
                <a:ea typeface="Helvetica Neue"/>
                <a:cs typeface="Helvetica Neue"/>
                <a:sym typeface="Helvetica Neue"/>
              </a:rPr>
              <a:t>Intranet leader </a:t>
            </a:r>
            <a:endParaRPr/>
          </a:p>
        </p:txBody>
      </p:sp>
      <p:sp>
        <p:nvSpPr>
          <p:cNvPr id="858" name="Google Shape;858;p78"/>
          <p:cNvSpPr txBox="1"/>
          <p:nvPr/>
        </p:nvSpPr>
        <p:spPr>
          <a:xfrm>
            <a:off x="723900" y="5497312"/>
            <a:ext cx="611372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Это блок об интранет-лидере (менеджере, руководителе) проекта. Расскажите  подробнее о том, как он выстраивал рабочий процесс, о его проектах, качествах, наградах и активности в интранет-отрасли. Подробный портрет лидера поможет жюри оценить его работу.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25"/>
          <p:cNvGrpSpPr/>
          <p:nvPr/>
        </p:nvGrpSpPr>
        <p:grpSpPr>
          <a:xfrm>
            <a:off x="1821386" y="4903612"/>
            <a:ext cx="1726751" cy="884355"/>
            <a:chOff x="990600" y="3042850"/>
            <a:chExt cx="1295400" cy="348101"/>
          </a:xfrm>
        </p:grpSpPr>
        <p:sp>
          <p:nvSpPr>
            <p:cNvPr id="145" name="Google Shape;145;p25"/>
            <p:cNvSpPr txBox="1"/>
            <p:nvPr/>
          </p:nvSpPr>
          <p:spPr>
            <a:xfrm>
              <a:off x="990600" y="3042850"/>
              <a:ext cx="1295400" cy="1817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Helvetica Neue"/>
                  <a:ea typeface="Helvetica Neue"/>
                  <a:cs typeface="Helvetica Neue"/>
                  <a:sym typeface="Helvetica Neue"/>
                </a:rPr>
                <a:t>Имя, Фамилия/ Name, Last Name </a:t>
              </a:r>
              <a:endParaRPr/>
            </a:p>
          </p:txBody>
        </p:sp>
        <p:sp>
          <p:nvSpPr>
            <p:cNvPr id="146" name="Google Shape;146;p25"/>
            <p:cNvSpPr txBox="1"/>
            <p:nvPr/>
          </p:nvSpPr>
          <p:spPr>
            <a:xfrm>
              <a:off x="990600" y="3300091"/>
              <a:ext cx="1295400" cy="908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chemeClr val="dk1"/>
                  </a:solidFill>
                  <a:latin typeface="Helvetica Neue"/>
                  <a:ea typeface="Helvetica Neue"/>
                  <a:cs typeface="Helvetica Neue"/>
                  <a:sym typeface="Helvetica Neue"/>
                </a:rPr>
                <a:t>Должность / Position</a:t>
              </a:r>
              <a:endParaRPr/>
            </a:p>
          </p:txBody>
        </p:sp>
      </p:grpSp>
      <p:sp>
        <p:nvSpPr>
          <p:cNvPr id="147" name="Google Shape;147;p25"/>
          <p:cNvSpPr txBox="1"/>
          <p:nvPr/>
        </p:nvSpPr>
        <p:spPr>
          <a:xfrm>
            <a:off x="5088278" y="2018804"/>
            <a:ext cx="6561416" cy="52251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00">
                <a:solidFill>
                  <a:schemeClr val="dk1"/>
                </a:solidFill>
                <a:latin typeface="Helvetica Neue"/>
                <a:ea typeface="Helvetica Neue"/>
                <a:cs typeface="Helvetica Neue"/>
                <a:sym typeface="Helvetica Neue"/>
              </a:rPr>
              <a:t>Короткое описание обязанностей участника и роли в команде (3-5 предложений) /</a:t>
            </a:r>
            <a:endParaRPr/>
          </a:p>
          <a:p>
            <a:pPr indent="0" lvl="0" marL="0" marR="0" rtl="0" algn="l">
              <a:lnSpc>
                <a:spcPct val="120000"/>
              </a:lnSpc>
              <a:spcBef>
                <a:spcPts val="0"/>
              </a:spcBef>
              <a:spcAft>
                <a:spcPts val="0"/>
              </a:spcAft>
              <a:buNone/>
            </a:pPr>
            <a:r>
              <a:rPr lang="en-US" sz="1200">
                <a:solidFill>
                  <a:schemeClr val="dk1"/>
                </a:solidFill>
                <a:latin typeface="Helvetica Neue"/>
                <a:ea typeface="Helvetica Neue"/>
                <a:cs typeface="Helvetica Neue"/>
                <a:sym typeface="Helvetica Neue"/>
              </a:rPr>
              <a:t>Brief description of applicant’s job duties</a:t>
            </a:r>
            <a:endParaRPr/>
          </a:p>
        </p:txBody>
      </p:sp>
      <p:cxnSp>
        <p:nvCxnSpPr>
          <p:cNvPr id="148" name="Google Shape;148;p25"/>
          <p:cNvCxnSpPr/>
          <p:nvPr/>
        </p:nvCxnSpPr>
        <p:spPr>
          <a:xfrm>
            <a:off x="5133249" y="1896387"/>
            <a:ext cx="6433317" cy="0"/>
          </a:xfrm>
          <a:prstGeom prst="straightConnector1">
            <a:avLst/>
          </a:prstGeom>
          <a:noFill/>
          <a:ln cap="flat" cmpd="sng" w="12700">
            <a:solidFill>
              <a:srgbClr val="D8D8D8"/>
            </a:solidFill>
            <a:prstDash val="dash"/>
            <a:miter lim="800000"/>
            <a:headEnd len="sm" w="sm" type="none"/>
            <a:tailEnd len="sm" w="sm" type="none"/>
          </a:ln>
        </p:spPr>
      </p:cxnSp>
      <p:sp>
        <p:nvSpPr>
          <p:cNvPr id="149" name="Google Shape;149;p25"/>
          <p:cNvSpPr txBox="1"/>
          <p:nvPr/>
        </p:nvSpPr>
        <p:spPr>
          <a:xfrm>
            <a:off x="5088278" y="3104004"/>
            <a:ext cx="5681573" cy="303206"/>
          </a:xfrm>
          <a:prstGeom prst="rect">
            <a:avLst/>
          </a:prstGeom>
          <a:noFill/>
          <a:ln>
            <a:noFill/>
          </a:ln>
        </p:spPr>
        <p:txBody>
          <a:bodyPr anchorCtr="0" anchor="t" bIns="45700" lIns="91400" spcFirstLastPara="1" rIns="91400" wrap="square" tIns="45700">
            <a:spAutoFit/>
          </a:bodyPr>
          <a:lstStyle/>
          <a:p>
            <a:pPr indent="0" lvl="0" marL="0" marR="0" rtl="0" algn="l">
              <a:lnSpc>
                <a:spcPct val="141666"/>
              </a:lnSpc>
              <a:spcBef>
                <a:spcPts val="0"/>
              </a:spcBef>
              <a:spcAft>
                <a:spcPts val="0"/>
              </a:spcAft>
              <a:buNone/>
            </a:pPr>
            <a:r>
              <a:rPr b="1" lang="en-US" sz="1200">
                <a:solidFill>
                  <a:schemeClr val="dk1"/>
                </a:solidFill>
                <a:latin typeface="Helvetica Neue"/>
                <a:ea typeface="Helvetica Neue"/>
                <a:cs typeface="Helvetica Neue"/>
                <a:sym typeface="Helvetica Neue"/>
              </a:rPr>
              <a:t>Электронная почта  / E-mail ________________________________</a:t>
            </a:r>
            <a:endParaRPr/>
          </a:p>
        </p:txBody>
      </p:sp>
      <p:sp>
        <p:nvSpPr>
          <p:cNvPr id="150" name="Google Shape;150;p25"/>
          <p:cNvSpPr txBox="1"/>
          <p:nvPr/>
        </p:nvSpPr>
        <p:spPr>
          <a:xfrm>
            <a:off x="5088278" y="3693002"/>
            <a:ext cx="4847019" cy="298269"/>
          </a:xfrm>
          <a:prstGeom prst="rect">
            <a:avLst/>
          </a:prstGeom>
          <a:noFill/>
          <a:ln>
            <a:noFill/>
          </a:ln>
        </p:spPr>
        <p:txBody>
          <a:bodyPr anchorCtr="0" anchor="t" bIns="45700" lIns="91400" spcFirstLastPara="1" rIns="91400" wrap="square" tIns="45700">
            <a:spAutoFit/>
          </a:bodyPr>
          <a:lstStyle/>
          <a:p>
            <a:pPr indent="0" lvl="0" marL="0" marR="0" rtl="0" algn="l">
              <a:lnSpc>
                <a:spcPct val="141666"/>
              </a:lnSpc>
              <a:spcBef>
                <a:spcPts val="0"/>
              </a:spcBef>
              <a:spcAft>
                <a:spcPts val="0"/>
              </a:spcAft>
              <a:buNone/>
            </a:pPr>
            <a:r>
              <a:rPr b="1" lang="en-US" sz="1200">
                <a:solidFill>
                  <a:schemeClr val="dk1"/>
                </a:solidFill>
                <a:latin typeface="Helvetica Neue"/>
                <a:ea typeface="Helvetica Neue"/>
                <a:cs typeface="Helvetica Neue"/>
                <a:sym typeface="Helvetica Neue"/>
              </a:rPr>
              <a:t>Мобильный телефон / Mobile phone ____________________</a:t>
            </a:r>
            <a:endParaRPr/>
          </a:p>
        </p:txBody>
      </p:sp>
      <p:sp>
        <p:nvSpPr>
          <p:cNvPr id="151" name="Google Shape;151;p25"/>
          <p:cNvSpPr txBox="1"/>
          <p:nvPr/>
        </p:nvSpPr>
        <p:spPr>
          <a:xfrm>
            <a:off x="5088278" y="4280357"/>
            <a:ext cx="5075619" cy="298269"/>
          </a:xfrm>
          <a:prstGeom prst="rect">
            <a:avLst/>
          </a:prstGeom>
          <a:noFill/>
          <a:ln>
            <a:noFill/>
          </a:ln>
        </p:spPr>
        <p:txBody>
          <a:bodyPr anchorCtr="0" anchor="t" bIns="45700" lIns="91400" spcFirstLastPara="1" rIns="91400" wrap="square" tIns="45700">
            <a:spAutoFit/>
          </a:bodyPr>
          <a:lstStyle/>
          <a:p>
            <a:pPr indent="0" lvl="0" marL="0" marR="0" rtl="0" algn="l">
              <a:lnSpc>
                <a:spcPct val="141666"/>
              </a:lnSpc>
              <a:spcBef>
                <a:spcPts val="0"/>
              </a:spcBef>
              <a:spcAft>
                <a:spcPts val="0"/>
              </a:spcAft>
              <a:buNone/>
            </a:pPr>
            <a:r>
              <a:rPr b="1" lang="en-US" sz="1200">
                <a:solidFill>
                  <a:schemeClr val="dk1"/>
                </a:solidFill>
                <a:latin typeface="Helvetica Neue"/>
                <a:ea typeface="Helvetica Neue"/>
                <a:cs typeface="Helvetica Neue"/>
                <a:sym typeface="Helvetica Neue"/>
              </a:rPr>
              <a:t>Фейсбук / Facebook ______________________ </a:t>
            </a:r>
            <a:endParaRPr b="1" sz="1200">
              <a:solidFill>
                <a:schemeClr val="dk1"/>
              </a:solidFill>
              <a:latin typeface="Helvetica Neue"/>
              <a:ea typeface="Helvetica Neue"/>
              <a:cs typeface="Helvetica Neue"/>
              <a:sym typeface="Helvetica Neue"/>
            </a:endParaRPr>
          </a:p>
        </p:txBody>
      </p:sp>
      <p:sp>
        <p:nvSpPr>
          <p:cNvPr id="152" name="Google Shape;152;p25"/>
          <p:cNvSpPr/>
          <p:nvPr>
            <p:ph idx="2" type="pic"/>
          </p:nvPr>
        </p:nvSpPr>
        <p:spPr>
          <a:xfrm>
            <a:off x="1087536" y="1600200"/>
            <a:ext cx="3165944" cy="3165944"/>
          </a:xfrm>
          <a:prstGeom prst="rect">
            <a:avLst/>
          </a:prstGeom>
          <a:noFill/>
          <a:ln>
            <a:noFill/>
          </a:ln>
        </p:spPr>
      </p:sp>
      <p:sp>
        <p:nvSpPr>
          <p:cNvPr id="153" name="Google Shape;153;p25"/>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Автор заявки / Applicant info</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grpSp>
        <p:nvGrpSpPr>
          <p:cNvPr id="863" name="Google Shape;863;p79"/>
          <p:cNvGrpSpPr/>
          <p:nvPr/>
        </p:nvGrpSpPr>
        <p:grpSpPr>
          <a:xfrm>
            <a:off x="1404826" y="4903615"/>
            <a:ext cx="2232454" cy="907441"/>
            <a:chOff x="990600" y="3042850"/>
            <a:chExt cx="1295400" cy="357188"/>
          </a:xfrm>
        </p:grpSpPr>
        <p:sp>
          <p:nvSpPr>
            <p:cNvPr id="864" name="Google Shape;864;p79"/>
            <p:cNvSpPr txBox="1"/>
            <p:nvPr/>
          </p:nvSpPr>
          <p:spPr>
            <a:xfrm>
              <a:off x="1114404" y="3042850"/>
              <a:ext cx="1118537" cy="2301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Lato Light"/>
                  <a:ea typeface="Lato Light"/>
                  <a:cs typeface="Lato Light"/>
                  <a:sym typeface="Lato Light"/>
                </a:rPr>
                <a:t>Имя, Фамилия/ Name, Last Name </a:t>
              </a:r>
              <a:endParaRPr/>
            </a:p>
          </p:txBody>
        </p:sp>
        <p:sp>
          <p:nvSpPr>
            <p:cNvPr id="865" name="Google Shape;865;p79"/>
            <p:cNvSpPr txBox="1"/>
            <p:nvPr/>
          </p:nvSpPr>
          <p:spPr>
            <a:xfrm>
              <a:off x="990600" y="3300091"/>
              <a:ext cx="1295400" cy="999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Light"/>
                  <a:ea typeface="Lato Light"/>
                  <a:cs typeface="Lato Light"/>
                  <a:sym typeface="Lato Light"/>
                </a:rPr>
                <a:t>Должность/ Position</a:t>
              </a:r>
              <a:endParaRPr/>
            </a:p>
          </p:txBody>
        </p:sp>
      </p:grpSp>
      <p:sp>
        <p:nvSpPr>
          <p:cNvPr id="866" name="Google Shape;866;p79"/>
          <p:cNvSpPr txBox="1"/>
          <p:nvPr/>
        </p:nvSpPr>
        <p:spPr>
          <a:xfrm>
            <a:off x="5088278" y="1036320"/>
            <a:ext cx="6379823" cy="592150"/>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Короткое описание обязанностей/ роль в команде</a:t>
            </a:r>
            <a:endParaRPr sz="1400">
              <a:solidFill>
                <a:schemeClr val="dk1"/>
              </a:solidFill>
              <a:latin typeface="Helvetica Neue"/>
              <a:ea typeface="Helvetica Neue"/>
              <a:cs typeface="Helvetica Neue"/>
              <a:sym typeface="Helvetica Neue"/>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Brief description of job duties </a:t>
            </a:r>
            <a:endParaRPr sz="1400">
              <a:solidFill>
                <a:schemeClr val="dk1"/>
              </a:solidFill>
              <a:latin typeface="Helvetica Neue"/>
              <a:ea typeface="Helvetica Neue"/>
              <a:cs typeface="Helvetica Neue"/>
              <a:sym typeface="Helvetica Neue"/>
            </a:endParaRPr>
          </a:p>
        </p:txBody>
      </p:sp>
      <p:cxnSp>
        <p:nvCxnSpPr>
          <p:cNvPr id="867" name="Google Shape;867;p79"/>
          <p:cNvCxnSpPr/>
          <p:nvPr/>
        </p:nvCxnSpPr>
        <p:spPr>
          <a:xfrm>
            <a:off x="5133249" y="1896387"/>
            <a:ext cx="5178205" cy="0"/>
          </a:xfrm>
          <a:prstGeom prst="straightConnector1">
            <a:avLst/>
          </a:prstGeom>
          <a:noFill/>
          <a:ln cap="flat" cmpd="sng" w="12700">
            <a:solidFill>
              <a:srgbClr val="D8D8D8"/>
            </a:solidFill>
            <a:prstDash val="dash"/>
            <a:miter lim="800000"/>
            <a:headEnd len="sm" w="sm" type="none"/>
            <a:tailEnd len="sm" w="sm" type="none"/>
          </a:ln>
        </p:spPr>
      </p:cxnSp>
      <p:sp>
        <p:nvSpPr>
          <p:cNvPr id="868" name="Google Shape;868;p79"/>
          <p:cNvSpPr txBox="1"/>
          <p:nvPr/>
        </p:nvSpPr>
        <p:spPr>
          <a:xfrm>
            <a:off x="620526" y="247470"/>
            <a:ext cx="4881465"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400">
                <a:solidFill>
                  <a:srgbClr val="595959"/>
                </a:solidFill>
                <a:latin typeface="Helvetica Neue"/>
                <a:ea typeface="Helvetica Neue"/>
                <a:cs typeface="Helvetica Neue"/>
                <a:sym typeface="Helvetica Neue"/>
              </a:rPr>
              <a:t>Интранет-лидер/Intranet leader</a:t>
            </a:r>
            <a:endParaRPr b="1" sz="2400">
              <a:solidFill>
                <a:srgbClr val="595959"/>
              </a:solidFill>
              <a:latin typeface="Helvetica Neue"/>
              <a:ea typeface="Helvetica Neue"/>
              <a:cs typeface="Helvetica Neue"/>
              <a:sym typeface="Helvetica Neue"/>
            </a:endParaRPr>
          </a:p>
        </p:txBody>
      </p:sp>
      <p:sp>
        <p:nvSpPr>
          <p:cNvPr id="869" name="Google Shape;869;p79"/>
          <p:cNvSpPr/>
          <p:nvPr>
            <p:ph idx="2" type="pic"/>
          </p:nvPr>
        </p:nvSpPr>
        <p:spPr>
          <a:xfrm>
            <a:off x="1087536" y="1036320"/>
            <a:ext cx="3165944" cy="3729824"/>
          </a:xfrm>
          <a:prstGeom prst="rect">
            <a:avLst/>
          </a:prstGeom>
          <a:noFill/>
          <a:ln>
            <a:noFill/>
          </a:ln>
        </p:spPr>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80"/>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75" name="Google Shape;875;p80"/>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876" name="Google Shape;876;p80"/>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81"/>
          <p:cNvSpPr txBox="1"/>
          <p:nvPr/>
        </p:nvSpPr>
        <p:spPr>
          <a:xfrm>
            <a:off x="731838" y="849037"/>
            <a:ext cx="931653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Реализованные ранее интранет-проекты в компании и вне компании (название и короткое описание) / Previously implemented intranet projects inside the company and outside the company</a:t>
            </a:r>
            <a:endParaRPr/>
          </a:p>
        </p:txBody>
      </p:sp>
      <p:sp>
        <p:nvSpPr>
          <p:cNvPr id="882" name="Google Shape;882;p81"/>
          <p:cNvSpPr txBox="1"/>
          <p:nvPr>
            <p:ph idx="1" type="body"/>
          </p:nvPr>
        </p:nvSpPr>
        <p:spPr>
          <a:xfrm>
            <a:off x="640715" y="235903"/>
            <a:ext cx="5769917"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Experience/Опыт</a:t>
            </a:r>
            <a:endParaRPr/>
          </a:p>
          <a:p>
            <a:pPr indent="0" lvl="0" marL="0" rtl="0" algn="l">
              <a:lnSpc>
                <a:spcPct val="90000"/>
              </a:lnSpc>
              <a:spcBef>
                <a:spcPts val="0"/>
              </a:spcBef>
              <a:spcAft>
                <a:spcPts val="0"/>
              </a:spcAft>
              <a:buClr>
                <a:srgbClr val="595959"/>
              </a:buClr>
              <a:buSzPts val="2400"/>
              <a:buNone/>
            </a:pPr>
            <a:r>
              <a:t/>
            </a:r>
            <a:endParaRPr/>
          </a:p>
        </p:txBody>
      </p:sp>
      <p:sp>
        <p:nvSpPr>
          <p:cNvPr id="883" name="Google Shape;883;p81"/>
          <p:cNvSpPr txBox="1"/>
          <p:nvPr/>
        </p:nvSpPr>
        <p:spPr>
          <a:xfrm>
            <a:off x="1659899" y="2523862"/>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Lato Light"/>
                <a:ea typeface="Lato Light"/>
                <a:cs typeface="Lato Light"/>
                <a:sym typeface="Lato Light"/>
              </a:rPr>
              <a:t>Описание/Description</a:t>
            </a:r>
            <a:endParaRPr/>
          </a:p>
        </p:txBody>
      </p:sp>
      <p:sp>
        <p:nvSpPr>
          <p:cNvPr id="884" name="Google Shape;884;p81"/>
          <p:cNvSpPr txBox="1"/>
          <p:nvPr/>
        </p:nvSpPr>
        <p:spPr>
          <a:xfrm>
            <a:off x="1659899" y="2182545"/>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dk1"/>
                </a:solidFill>
                <a:latin typeface="Calibri"/>
                <a:ea typeface="Calibri"/>
                <a:cs typeface="Calibri"/>
                <a:sym typeface="Calibri"/>
              </a:rPr>
              <a:t>Проект/Project</a:t>
            </a:r>
            <a:endParaRPr/>
          </a:p>
        </p:txBody>
      </p:sp>
      <p:sp>
        <p:nvSpPr>
          <p:cNvPr id="885" name="Google Shape;885;p81"/>
          <p:cNvSpPr/>
          <p:nvPr/>
        </p:nvSpPr>
        <p:spPr>
          <a:xfrm>
            <a:off x="6096000" y="2230786"/>
            <a:ext cx="657581" cy="657755"/>
          </a:xfrm>
          <a:prstGeom prst="rect">
            <a:avLst/>
          </a:prstGeom>
          <a:solidFill>
            <a:schemeClr val="accent4"/>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886" name="Google Shape;886;p81"/>
          <p:cNvSpPr txBox="1"/>
          <p:nvPr/>
        </p:nvSpPr>
        <p:spPr>
          <a:xfrm>
            <a:off x="6096000" y="2192374"/>
            <a:ext cx="672883" cy="700198"/>
          </a:xfrm>
          <a:prstGeom prst="rect">
            <a:avLst/>
          </a:prstGeom>
          <a:solidFill>
            <a:srgbClr val="4002D3"/>
          </a:solid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4</a:t>
            </a:r>
            <a:endParaRPr/>
          </a:p>
        </p:txBody>
      </p:sp>
      <p:sp>
        <p:nvSpPr>
          <p:cNvPr id="887" name="Google Shape;887;p81"/>
          <p:cNvSpPr/>
          <p:nvPr/>
        </p:nvSpPr>
        <p:spPr>
          <a:xfrm>
            <a:off x="6106371" y="3441436"/>
            <a:ext cx="657581" cy="657754"/>
          </a:xfrm>
          <a:prstGeom prst="rect">
            <a:avLst/>
          </a:prstGeom>
          <a:solidFill>
            <a:srgbClr val="04D71B"/>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888" name="Google Shape;888;p81"/>
          <p:cNvSpPr txBox="1"/>
          <p:nvPr/>
        </p:nvSpPr>
        <p:spPr>
          <a:xfrm>
            <a:off x="6184803" y="3400407"/>
            <a:ext cx="446755"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5</a:t>
            </a:r>
            <a:endParaRPr/>
          </a:p>
        </p:txBody>
      </p:sp>
      <p:sp>
        <p:nvSpPr>
          <p:cNvPr id="889" name="Google Shape;889;p81"/>
          <p:cNvSpPr/>
          <p:nvPr/>
        </p:nvSpPr>
        <p:spPr>
          <a:xfrm>
            <a:off x="748114" y="4638872"/>
            <a:ext cx="657581" cy="657755"/>
          </a:xfrm>
          <a:prstGeom prst="rect">
            <a:avLst/>
          </a:prstGeom>
          <a:solidFill>
            <a:schemeClr val="accent3"/>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890" name="Google Shape;890;p81"/>
          <p:cNvSpPr txBox="1"/>
          <p:nvPr/>
        </p:nvSpPr>
        <p:spPr>
          <a:xfrm>
            <a:off x="808323" y="4600460"/>
            <a:ext cx="551470"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3</a:t>
            </a:r>
            <a:endParaRPr/>
          </a:p>
        </p:txBody>
      </p:sp>
      <p:sp>
        <p:nvSpPr>
          <p:cNvPr id="891" name="Google Shape;891;p81"/>
          <p:cNvSpPr/>
          <p:nvPr/>
        </p:nvSpPr>
        <p:spPr>
          <a:xfrm>
            <a:off x="748114" y="3430903"/>
            <a:ext cx="657581" cy="657755"/>
          </a:xfrm>
          <a:prstGeom prst="rect">
            <a:avLst/>
          </a:prstGeom>
          <a:solidFill>
            <a:srgbClr val="CB024E"/>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892" name="Google Shape;892;p81"/>
          <p:cNvSpPr txBox="1"/>
          <p:nvPr/>
        </p:nvSpPr>
        <p:spPr>
          <a:xfrm>
            <a:off x="789353" y="3388242"/>
            <a:ext cx="551470"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2</a:t>
            </a:r>
            <a:endParaRPr/>
          </a:p>
        </p:txBody>
      </p:sp>
      <p:sp>
        <p:nvSpPr>
          <p:cNvPr id="893" name="Google Shape;893;p81"/>
          <p:cNvSpPr/>
          <p:nvPr/>
        </p:nvSpPr>
        <p:spPr>
          <a:xfrm>
            <a:off x="755766" y="2192374"/>
            <a:ext cx="657581" cy="657755"/>
          </a:xfrm>
          <a:prstGeom prst="rect">
            <a:avLst/>
          </a:prstGeom>
          <a:solidFill>
            <a:srgbClr val="0E7D6F"/>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894" name="Google Shape;894;p81"/>
          <p:cNvSpPr txBox="1"/>
          <p:nvPr/>
        </p:nvSpPr>
        <p:spPr>
          <a:xfrm>
            <a:off x="829645" y="2225052"/>
            <a:ext cx="467319"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1</a:t>
            </a:r>
            <a:endParaRPr/>
          </a:p>
        </p:txBody>
      </p:sp>
      <p:sp>
        <p:nvSpPr>
          <p:cNvPr id="895" name="Google Shape;895;p81"/>
          <p:cNvSpPr txBox="1"/>
          <p:nvPr/>
        </p:nvSpPr>
        <p:spPr>
          <a:xfrm>
            <a:off x="1640235" y="3754088"/>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Lato Light"/>
                <a:ea typeface="Lato Light"/>
                <a:cs typeface="Lato Light"/>
                <a:sym typeface="Lato Light"/>
              </a:rPr>
              <a:t>Описание/Description</a:t>
            </a:r>
            <a:endParaRPr/>
          </a:p>
        </p:txBody>
      </p:sp>
      <p:sp>
        <p:nvSpPr>
          <p:cNvPr id="896" name="Google Shape;896;p81"/>
          <p:cNvSpPr txBox="1"/>
          <p:nvPr/>
        </p:nvSpPr>
        <p:spPr>
          <a:xfrm>
            <a:off x="1640235" y="3412771"/>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dk1"/>
                </a:solidFill>
                <a:latin typeface="Calibri"/>
                <a:ea typeface="Calibri"/>
                <a:cs typeface="Calibri"/>
                <a:sym typeface="Calibri"/>
              </a:rPr>
              <a:t>Проект/Project</a:t>
            </a:r>
            <a:endParaRPr/>
          </a:p>
        </p:txBody>
      </p:sp>
      <p:sp>
        <p:nvSpPr>
          <p:cNvPr id="897" name="Google Shape;897;p81"/>
          <p:cNvSpPr txBox="1"/>
          <p:nvPr/>
        </p:nvSpPr>
        <p:spPr>
          <a:xfrm>
            <a:off x="1640235" y="4956751"/>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Lato Light"/>
                <a:ea typeface="Lato Light"/>
                <a:cs typeface="Lato Light"/>
                <a:sym typeface="Lato Light"/>
              </a:rPr>
              <a:t>Описание/Description</a:t>
            </a:r>
            <a:endParaRPr/>
          </a:p>
        </p:txBody>
      </p:sp>
      <p:sp>
        <p:nvSpPr>
          <p:cNvPr id="898" name="Google Shape;898;p81"/>
          <p:cNvSpPr txBox="1"/>
          <p:nvPr/>
        </p:nvSpPr>
        <p:spPr>
          <a:xfrm>
            <a:off x="1640235" y="4615434"/>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dk1"/>
                </a:solidFill>
                <a:latin typeface="Calibri"/>
                <a:ea typeface="Calibri"/>
                <a:cs typeface="Calibri"/>
                <a:sym typeface="Calibri"/>
              </a:rPr>
              <a:t>Проект/Project</a:t>
            </a:r>
            <a:endParaRPr/>
          </a:p>
        </p:txBody>
      </p:sp>
      <p:sp>
        <p:nvSpPr>
          <p:cNvPr id="899" name="Google Shape;899;p81"/>
          <p:cNvSpPr txBox="1"/>
          <p:nvPr/>
        </p:nvSpPr>
        <p:spPr>
          <a:xfrm>
            <a:off x="6984067" y="2509059"/>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Lato Light"/>
                <a:ea typeface="Lato Light"/>
                <a:cs typeface="Lato Light"/>
                <a:sym typeface="Lato Light"/>
              </a:rPr>
              <a:t>Описание/Description</a:t>
            </a:r>
            <a:endParaRPr/>
          </a:p>
        </p:txBody>
      </p:sp>
      <p:sp>
        <p:nvSpPr>
          <p:cNvPr id="900" name="Google Shape;900;p81"/>
          <p:cNvSpPr txBox="1"/>
          <p:nvPr/>
        </p:nvSpPr>
        <p:spPr>
          <a:xfrm>
            <a:off x="6984067" y="2167742"/>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dk1"/>
                </a:solidFill>
                <a:latin typeface="Calibri"/>
                <a:ea typeface="Calibri"/>
                <a:cs typeface="Calibri"/>
                <a:sym typeface="Calibri"/>
              </a:rPr>
              <a:t>Проект/Project</a:t>
            </a:r>
            <a:endParaRPr/>
          </a:p>
        </p:txBody>
      </p:sp>
      <p:sp>
        <p:nvSpPr>
          <p:cNvPr id="901" name="Google Shape;901;p81"/>
          <p:cNvSpPr txBox="1"/>
          <p:nvPr/>
        </p:nvSpPr>
        <p:spPr>
          <a:xfrm>
            <a:off x="6984067" y="3754088"/>
            <a:ext cx="26476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Lato Light"/>
                <a:ea typeface="Lato Light"/>
                <a:cs typeface="Lato Light"/>
                <a:sym typeface="Lato Light"/>
              </a:rPr>
              <a:t>Описание/Description</a:t>
            </a:r>
            <a:endParaRPr/>
          </a:p>
        </p:txBody>
      </p:sp>
      <p:sp>
        <p:nvSpPr>
          <p:cNvPr id="902" name="Google Shape;902;p81"/>
          <p:cNvSpPr txBox="1"/>
          <p:nvPr/>
        </p:nvSpPr>
        <p:spPr>
          <a:xfrm>
            <a:off x="6984067" y="3412771"/>
            <a:ext cx="2647693" cy="42332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1800">
                <a:solidFill>
                  <a:schemeClr val="dk1"/>
                </a:solidFill>
                <a:latin typeface="Calibri"/>
                <a:ea typeface="Calibri"/>
                <a:cs typeface="Calibri"/>
                <a:sym typeface="Calibri"/>
              </a:rPr>
              <a:t>Проект/Project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82"/>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08" name="Google Shape;908;p82"/>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909" name="Google Shape;909;p82"/>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83"/>
          <p:cNvSpPr/>
          <p:nvPr/>
        </p:nvSpPr>
        <p:spPr>
          <a:xfrm>
            <a:off x="1181878" y="2082800"/>
            <a:ext cx="1691059" cy="1729181"/>
          </a:xfrm>
          <a:custGeom>
            <a:rect b="b" l="l" r="r" t="t"/>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0E7D6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15" name="Google Shape;915;p83"/>
          <p:cNvSpPr/>
          <p:nvPr/>
        </p:nvSpPr>
        <p:spPr>
          <a:xfrm>
            <a:off x="8924541" y="2082800"/>
            <a:ext cx="1691059" cy="1729181"/>
          </a:xfrm>
          <a:custGeom>
            <a:rect b="b" l="l" r="r" t="t"/>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CB024E"/>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16" name="Google Shape;916;p83"/>
          <p:cNvSpPr/>
          <p:nvPr/>
        </p:nvSpPr>
        <p:spPr>
          <a:xfrm>
            <a:off x="5065040" y="2082800"/>
            <a:ext cx="1691059" cy="1729181"/>
          </a:xfrm>
          <a:custGeom>
            <a:rect b="b" l="l" r="r" t="t"/>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4002D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17" name="Google Shape;917;p83"/>
          <p:cNvSpPr txBox="1"/>
          <p:nvPr/>
        </p:nvSpPr>
        <p:spPr>
          <a:xfrm>
            <a:off x="1016761" y="4015602"/>
            <a:ext cx="2043671" cy="830997"/>
          </a:xfrm>
          <a:prstGeom prst="rect">
            <a:avLst/>
          </a:prstGeom>
          <a:noFill/>
          <a:ln>
            <a:noFill/>
          </a:ln>
        </p:spPr>
        <p:txBody>
          <a:bodyPr anchorCtr="0" anchor="ctr" bIns="0" lIns="45700" spcFirstLastPara="1" rIns="45700" wrap="square" tIns="0">
            <a:spAutoFit/>
          </a:bodyPr>
          <a:lstStyle/>
          <a:p>
            <a:pPr indent="0" lvl="0" marL="0" marR="0" rtl="0" algn="ctr">
              <a:spcBef>
                <a:spcPts val="0"/>
              </a:spcBef>
              <a:spcAft>
                <a:spcPts val="0"/>
              </a:spcAft>
              <a:buClr>
                <a:schemeClr val="accent6"/>
              </a:buClr>
              <a:buSzPts val="1800"/>
              <a:buFont typeface="Source Sans Pro ExtraLight"/>
              <a:buNone/>
            </a:pPr>
            <a:r>
              <a:t/>
            </a:r>
            <a:endParaRPr sz="1800">
              <a:solidFill>
                <a:srgbClr val="0E7D6F"/>
              </a:solidFill>
              <a:latin typeface="Lato Light"/>
              <a:ea typeface="Lato Light"/>
              <a:cs typeface="Lato Light"/>
              <a:sym typeface="Lato Light"/>
            </a:endParaRPr>
          </a:p>
          <a:p>
            <a:pPr indent="0" lvl="0" marL="0" marR="0" rtl="0" algn="ctr">
              <a:spcBef>
                <a:spcPts val="0"/>
              </a:spcBef>
              <a:spcAft>
                <a:spcPts val="0"/>
              </a:spcAft>
              <a:buClr>
                <a:srgbClr val="0E7D6F"/>
              </a:buClr>
              <a:buSzPts val="1800"/>
              <a:buFont typeface="Lato Light"/>
              <a:buNone/>
            </a:pPr>
            <a:r>
              <a:rPr lang="en-US" sz="1800">
                <a:solidFill>
                  <a:srgbClr val="0E7D6F"/>
                </a:solidFill>
                <a:latin typeface="Lato Light"/>
                <a:ea typeface="Lato Light"/>
                <a:cs typeface="Lato Light"/>
                <a:sym typeface="Lato Light"/>
              </a:rPr>
              <a:t>Название/Title</a:t>
            </a:r>
            <a:endParaRPr/>
          </a:p>
          <a:p>
            <a:pPr indent="0" lvl="0" marL="0" marR="0" rtl="0" algn="ctr">
              <a:spcBef>
                <a:spcPts val="0"/>
              </a:spcBef>
              <a:spcAft>
                <a:spcPts val="0"/>
              </a:spcAft>
              <a:buClr>
                <a:schemeClr val="accent6"/>
              </a:buClr>
              <a:buSzPts val="1800"/>
              <a:buFont typeface="Source Sans Pro ExtraLight"/>
              <a:buNone/>
            </a:pPr>
            <a:r>
              <a:t/>
            </a:r>
            <a:endParaRPr sz="1800">
              <a:solidFill>
                <a:srgbClr val="0E7D6F"/>
              </a:solidFill>
              <a:latin typeface="Lato Light"/>
              <a:ea typeface="Lato Light"/>
              <a:cs typeface="Lato Light"/>
              <a:sym typeface="Lato Light"/>
            </a:endParaRPr>
          </a:p>
        </p:txBody>
      </p:sp>
      <p:sp>
        <p:nvSpPr>
          <p:cNvPr id="918" name="Google Shape;918;p83"/>
          <p:cNvSpPr txBox="1"/>
          <p:nvPr/>
        </p:nvSpPr>
        <p:spPr>
          <a:xfrm>
            <a:off x="1016761" y="4420276"/>
            <a:ext cx="2043671" cy="1180424"/>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Clr>
                <a:srgbClr val="0E7D6F"/>
              </a:buClr>
              <a:buSzPts val="1400"/>
              <a:buFont typeface="Lato Light"/>
              <a:buNone/>
            </a:pPr>
            <a:r>
              <a:rPr lang="en-US" sz="1400">
                <a:solidFill>
                  <a:srgbClr val="0E7D6F"/>
                </a:solidFill>
                <a:latin typeface="Lato Light"/>
                <a:ea typeface="Lato Light"/>
                <a:cs typeface="Lato Light"/>
                <a:sym typeface="Lato Light"/>
              </a:rPr>
              <a:t>Описание/Description</a:t>
            </a:r>
            <a:endParaRPr/>
          </a:p>
        </p:txBody>
      </p:sp>
      <p:sp>
        <p:nvSpPr>
          <p:cNvPr id="919" name="Google Shape;919;p83"/>
          <p:cNvSpPr txBox="1"/>
          <p:nvPr/>
        </p:nvSpPr>
        <p:spPr>
          <a:xfrm>
            <a:off x="4847743" y="4292601"/>
            <a:ext cx="2043671" cy="276999"/>
          </a:xfrm>
          <a:prstGeom prst="rect">
            <a:avLst/>
          </a:prstGeom>
          <a:noFill/>
          <a:ln>
            <a:noFill/>
          </a:ln>
        </p:spPr>
        <p:txBody>
          <a:bodyPr anchorCtr="0" anchor="ctr" bIns="0" lIns="45700" spcFirstLastPara="1" rIns="45700" wrap="square" tIns="0">
            <a:spAutoFit/>
          </a:bodyPr>
          <a:lstStyle/>
          <a:p>
            <a:pPr indent="0" lvl="0" marL="0" marR="0" rtl="0" algn="ctr">
              <a:spcBef>
                <a:spcPts val="0"/>
              </a:spcBef>
              <a:spcAft>
                <a:spcPts val="0"/>
              </a:spcAft>
              <a:buClr>
                <a:srgbClr val="4002D3"/>
              </a:buClr>
              <a:buSzPts val="1800"/>
              <a:buFont typeface="Lato Light"/>
              <a:buNone/>
            </a:pPr>
            <a:r>
              <a:rPr lang="en-US" sz="1800">
                <a:solidFill>
                  <a:srgbClr val="4002D3"/>
                </a:solidFill>
                <a:latin typeface="Lato Light"/>
                <a:ea typeface="Lato Light"/>
                <a:cs typeface="Lato Light"/>
                <a:sym typeface="Lato Light"/>
              </a:rPr>
              <a:t>Название/Title</a:t>
            </a:r>
            <a:endParaRPr/>
          </a:p>
        </p:txBody>
      </p:sp>
      <p:sp>
        <p:nvSpPr>
          <p:cNvPr id="920" name="Google Shape;920;p83"/>
          <p:cNvSpPr txBox="1"/>
          <p:nvPr/>
        </p:nvSpPr>
        <p:spPr>
          <a:xfrm>
            <a:off x="4847743" y="4420276"/>
            <a:ext cx="2043671" cy="1180424"/>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Clr>
                <a:srgbClr val="4002D3"/>
              </a:buClr>
              <a:buSzPts val="1400"/>
              <a:buFont typeface="Lato Light"/>
              <a:buNone/>
            </a:pPr>
            <a:r>
              <a:rPr lang="en-US" sz="1400">
                <a:solidFill>
                  <a:srgbClr val="4002D3"/>
                </a:solidFill>
                <a:latin typeface="Lato Light"/>
                <a:ea typeface="Lato Light"/>
                <a:cs typeface="Lato Light"/>
                <a:sym typeface="Lato Light"/>
              </a:rPr>
              <a:t>Описание/Description</a:t>
            </a:r>
            <a:endParaRPr/>
          </a:p>
        </p:txBody>
      </p:sp>
      <p:sp>
        <p:nvSpPr>
          <p:cNvPr id="921" name="Google Shape;921;p83"/>
          <p:cNvSpPr txBox="1"/>
          <p:nvPr/>
        </p:nvSpPr>
        <p:spPr>
          <a:xfrm>
            <a:off x="8757749" y="4292601"/>
            <a:ext cx="2043671" cy="276999"/>
          </a:xfrm>
          <a:prstGeom prst="rect">
            <a:avLst/>
          </a:prstGeom>
          <a:noFill/>
          <a:ln>
            <a:noFill/>
          </a:ln>
        </p:spPr>
        <p:txBody>
          <a:bodyPr anchorCtr="0" anchor="ctr" bIns="0" lIns="45700" spcFirstLastPara="1" rIns="45700" wrap="square" tIns="0">
            <a:spAutoFit/>
          </a:bodyPr>
          <a:lstStyle/>
          <a:p>
            <a:pPr indent="0" lvl="0" marL="0" marR="0" rtl="0" algn="ctr">
              <a:spcBef>
                <a:spcPts val="0"/>
              </a:spcBef>
              <a:spcAft>
                <a:spcPts val="0"/>
              </a:spcAft>
              <a:buClr>
                <a:srgbClr val="CB024E"/>
              </a:buClr>
              <a:buSzPts val="1800"/>
              <a:buFont typeface="Lato Light"/>
              <a:buNone/>
            </a:pPr>
            <a:r>
              <a:rPr lang="en-US" sz="1800">
                <a:solidFill>
                  <a:srgbClr val="CB024E"/>
                </a:solidFill>
                <a:latin typeface="Lato Light"/>
                <a:ea typeface="Lato Light"/>
                <a:cs typeface="Lato Light"/>
                <a:sym typeface="Lato Light"/>
              </a:rPr>
              <a:t>Название/Title</a:t>
            </a:r>
            <a:endParaRPr/>
          </a:p>
        </p:txBody>
      </p:sp>
      <p:sp>
        <p:nvSpPr>
          <p:cNvPr id="922" name="Google Shape;922;p83"/>
          <p:cNvSpPr txBox="1"/>
          <p:nvPr/>
        </p:nvSpPr>
        <p:spPr>
          <a:xfrm>
            <a:off x="8757749" y="4420276"/>
            <a:ext cx="2043671" cy="1180424"/>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Clr>
                <a:srgbClr val="CB024E"/>
              </a:buClr>
              <a:buSzPts val="1400"/>
              <a:buFont typeface="Lato Light"/>
              <a:buNone/>
            </a:pPr>
            <a:r>
              <a:rPr lang="en-US" sz="1400">
                <a:solidFill>
                  <a:srgbClr val="CB024E"/>
                </a:solidFill>
                <a:latin typeface="Lato Light"/>
                <a:ea typeface="Lato Light"/>
                <a:cs typeface="Lato Light"/>
                <a:sym typeface="Lato Light"/>
              </a:rPr>
              <a:t>Описание/Description</a:t>
            </a:r>
            <a:endParaRPr/>
          </a:p>
        </p:txBody>
      </p:sp>
      <p:sp>
        <p:nvSpPr>
          <p:cNvPr id="923" name="Google Shape;923;p83"/>
          <p:cNvSpPr txBox="1"/>
          <p:nvPr/>
        </p:nvSpPr>
        <p:spPr>
          <a:xfrm>
            <a:off x="723900" y="856814"/>
            <a:ext cx="9591270" cy="333599"/>
          </a:xfrm>
          <a:prstGeom prst="rect">
            <a:avLst/>
          </a:prstGeom>
          <a:solidFill>
            <a:srgbClr val="D0CECE"/>
          </a:solidFill>
          <a:ln>
            <a:noFill/>
          </a:ln>
        </p:spPr>
        <p:txBody>
          <a:bodyPr anchorCtr="0" anchor="t" bIns="45700" lIns="91400" spcFirstLastPara="1" rIns="91400" wrap="square" tIns="45700">
            <a:spAutoFit/>
          </a:bodyPr>
          <a:lstStyle/>
          <a:p>
            <a:pPr indent="0" lvl="0" marL="0" marR="0" rtl="0" algn="l">
              <a:lnSpc>
                <a:spcPct val="120000"/>
              </a:lnSpc>
              <a:spcBef>
                <a:spcPts val="0"/>
              </a:spcBef>
              <a:spcAft>
                <a:spcPts val="0"/>
              </a:spcAft>
              <a:buClr>
                <a:schemeClr val="dk1"/>
              </a:buClr>
              <a:buSzPts val="1400"/>
              <a:buFont typeface="Arial"/>
              <a:buNone/>
            </a:pPr>
            <a:r>
              <a:rPr lang="en-US" sz="1400">
                <a:solidFill>
                  <a:schemeClr val="dk1"/>
                </a:solidFill>
                <a:latin typeface="Helvetica Neue"/>
                <a:ea typeface="Helvetica Neue"/>
                <a:cs typeface="Helvetica Neue"/>
                <a:sym typeface="Helvetica Neue"/>
              </a:rPr>
              <a:t>Награды, которые лидер или команда получила за этот проект/ Awards achieved by leader or his/her team </a:t>
            </a:r>
            <a:endParaRPr sz="1400">
              <a:solidFill>
                <a:schemeClr val="dk1"/>
              </a:solidFill>
              <a:latin typeface="Helvetica Neue"/>
              <a:ea typeface="Helvetica Neue"/>
              <a:cs typeface="Helvetica Neue"/>
              <a:sym typeface="Helvetica Neue"/>
            </a:endParaRPr>
          </a:p>
        </p:txBody>
      </p:sp>
      <p:sp>
        <p:nvSpPr>
          <p:cNvPr id="924" name="Google Shape;924;p83"/>
          <p:cNvSpPr txBox="1"/>
          <p:nvPr>
            <p:ph idx="1" type="body"/>
          </p:nvPr>
        </p:nvSpPr>
        <p:spPr>
          <a:xfrm>
            <a:off x="640715" y="235903"/>
            <a:ext cx="6532245" cy="65246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595959"/>
              </a:buClr>
              <a:buSzPct val="100000"/>
              <a:buNone/>
            </a:pPr>
            <a:r>
              <a:rPr lang="en-US"/>
              <a:t>Награды за проект / Awards for this project</a:t>
            </a:r>
            <a:endParaRPr/>
          </a:p>
          <a:p>
            <a:pPr indent="0" lvl="0" marL="0" rtl="0" algn="l">
              <a:lnSpc>
                <a:spcPct val="90000"/>
              </a:lnSpc>
              <a:spcBef>
                <a:spcPts val="0"/>
              </a:spcBef>
              <a:spcAft>
                <a:spcPts val="0"/>
              </a:spcAft>
              <a:buClr>
                <a:srgbClr val="595959"/>
              </a:buClr>
              <a:buSzPct val="1000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84"/>
          <p:cNvSpPr/>
          <p:nvPr/>
        </p:nvSpPr>
        <p:spPr>
          <a:xfrm>
            <a:off x="1181878" y="2082800"/>
            <a:ext cx="1691059" cy="1729181"/>
          </a:xfrm>
          <a:custGeom>
            <a:rect b="b" l="l" r="r" t="t"/>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0E7D6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0" name="Google Shape;930;p84"/>
          <p:cNvSpPr/>
          <p:nvPr/>
        </p:nvSpPr>
        <p:spPr>
          <a:xfrm>
            <a:off x="8924541" y="2082800"/>
            <a:ext cx="1691059" cy="1729181"/>
          </a:xfrm>
          <a:custGeom>
            <a:rect b="b" l="l" r="r" t="t"/>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CB024E"/>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1" name="Google Shape;931;p84"/>
          <p:cNvSpPr/>
          <p:nvPr/>
        </p:nvSpPr>
        <p:spPr>
          <a:xfrm>
            <a:off x="5065040" y="2082800"/>
            <a:ext cx="1691059" cy="1729181"/>
          </a:xfrm>
          <a:custGeom>
            <a:rect b="b" l="l" r="r" t="t"/>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4002D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2" name="Google Shape;932;p84"/>
          <p:cNvSpPr txBox="1"/>
          <p:nvPr/>
        </p:nvSpPr>
        <p:spPr>
          <a:xfrm>
            <a:off x="1016761" y="4015602"/>
            <a:ext cx="2043671" cy="830997"/>
          </a:xfrm>
          <a:prstGeom prst="rect">
            <a:avLst/>
          </a:prstGeom>
          <a:noFill/>
          <a:ln>
            <a:noFill/>
          </a:ln>
        </p:spPr>
        <p:txBody>
          <a:bodyPr anchorCtr="0" anchor="ctr" bIns="0" lIns="45700" spcFirstLastPara="1" rIns="45700" wrap="square" tIns="0">
            <a:spAutoFit/>
          </a:bodyPr>
          <a:lstStyle/>
          <a:p>
            <a:pPr indent="0" lvl="0" marL="0" marR="0" rtl="0" algn="ctr">
              <a:spcBef>
                <a:spcPts val="0"/>
              </a:spcBef>
              <a:spcAft>
                <a:spcPts val="0"/>
              </a:spcAft>
              <a:buClr>
                <a:schemeClr val="accent6"/>
              </a:buClr>
              <a:buSzPts val="1800"/>
              <a:buFont typeface="Source Sans Pro ExtraLight"/>
              <a:buNone/>
            </a:pPr>
            <a:r>
              <a:t/>
            </a:r>
            <a:endParaRPr sz="1800">
              <a:solidFill>
                <a:srgbClr val="0E7D6F"/>
              </a:solidFill>
              <a:latin typeface="Lato Light"/>
              <a:ea typeface="Lato Light"/>
              <a:cs typeface="Lato Light"/>
              <a:sym typeface="Lato Light"/>
            </a:endParaRPr>
          </a:p>
          <a:p>
            <a:pPr indent="0" lvl="0" marL="0" marR="0" rtl="0" algn="ctr">
              <a:spcBef>
                <a:spcPts val="0"/>
              </a:spcBef>
              <a:spcAft>
                <a:spcPts val="0"/>
              </a:spcAft>
              <a:buClr>
                <a:srgbClr val="0E7D6F"/>
              </a:buClr>
              <a:buSzPts val="1800"/>
              <a:buFont typeface="Lato Light"/>
              <a:buNone/>
            </a:pPr>
            <a:r>
              <a:rPr lang="en-US" sz="1800">
                <a:solidFill>
                  <a:srgbClr val="0E7D6F"/>
                </a:solidFill>
                <a:latin typeface="Lato Light"/>
                <a:ea typeface="Lato Light"/>
                <a:cs typeface="Lato Light"/>
                <a:sym typeface="Lato Light"/>
              </a:rPr>
              <a:t>Название/Title</a:t>
            </a:r>
            <a:endParaRPr/>
          </a:p>
          <a:p>
            <a:pPr indent="0" lvl="0" marL="0" marR="0" rtl="0" algn="ctr">
              <a:spcBef>
                <a:spcPts val="0"/>
              </a:spcBef>
              <a:spcAft>
                <a:spcPts val="0"/>
              </a:spcAft>
              <a:buClr>
                <a:schemeClr val="accent6"/>
              </a:buClr>
              <a:buSzPts val="1800"/>
              <a:buFont typeface="Source Sans Pro ExtraLight"/>
              <a:buNone/>
            </a:pPr>
            <a:r>
              <a:t/>
            </a:r>
            <a:endParaRPr sz="1800">
              <a:solidFill>
                <a:srgbClr val="0E7D6F"/>
              </a:solidFill>
              <a:latin typeface="Lato Light"/>
              <a:ea typeface="Lato Light"/>
              <a:cs typeface="Lato Light"/>
              <a:sym typeface="Lato Light"/>
            </a:endParaRPr>
          </a:p>
        </p:txBody>
      </p:sp>
      <p:sp>
        <p:nvSpPr>
          <p:cNvPr id="933" name="Google Shape;933;p84"/>
          <p:cNvSpPr txBox="1"/>
          <p:nvPr/>
        </p:nvSpPr>
        <p:spPr>
          <a:xfrm>
            <a:off x="1016761" y="4420276"/>
            <a:ext cx="2043671" cy="1180424"/>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Clr>
                <a:srgbClr val="0E7D6F"/>
              </a:buClr>
              <a:buSzPts val="1400"/>
              <a:buFont typeface="Lato Light"/>
              <a:buNone/>
            </a:pPr>
            <a:r>
              <a:rPr lang="en-US" sz="1400">
                <a:solidFill>
                  <a:srgbClr val="0E7D6F"/>
                </a:solidFill>
                <a:latin typeface="Lato Light"/>
                <a:ea typeface="Lato Light"/>
                <a:cs typeface="Lato Light"/>
                <a:sym typeface="Lato Light"/>
              </a:rPr>
              <a:t>Описание/Description</a:t>
            </a:r>
            <a:endParaRPr/>
          </a:p>
        </p:txBody>
      </p:sp>
      <p:sp>
        <p:nvSpPr>
          <p:cNvPr id="934" name="Google Shape;934;p84"/>
          <p:cNvSpPr txBox="1"/>
          <p:nvPr/>
        </p:nvSpPr>
        <p:spPr>
          <a:xfrm>
            <a:off x="4847743" y="4292601"/>
            <a:ext cx="2043671" cy="276999"/>
          </a:xfrm>
          <a:prstGeom prst="rect">
            <a:avLst/>
          </a:prstGeom>
          <a:noFill/>
          <a:ln>
            <a:noFill/>
          </a:ln>
        </p:spPr>
        <p:txBody>
          <a:bodyPr anchorCtr="0" anchor="ctr" bIns="0" lIns="45700" spcFirstLastPara="1" rIns="45700" wrap="square" tIns="0">
            <a:spAutoFit/>
          </a:bodyPr>
          <a:lstStyle/>
          <a:p>
            <a:pPr indent="0" lvl="0" marL="0" marR="0" rtl="0" algn="ctr">
              <a:spcBef>
                <a:spcPts val="0"/>
              </a:spcBef>
              <a:spcAft>
                <a:spcPts val="0"/>
              </a:spcAft>
              <a:buClr>
                <a:srgbClr val="4002D3"/>
              </a:buClr>
              <a:buSzPts val="1800"/>
              <a:buFont typeface="Lato Light"/>
              <a:buNone/>
            </a:pPr>
            <a:r>
              <a:rPr lang="en-US" sz="1800">
                <a:solidFill>
                  <a:srgbClr val="4002D3"/>
                </a:solidFill>
                <a:latin typeface="Lato Light"/>
                <a:ea typeface="Lato Light"/>
                <a:cs typeface="Lato Light"/>
                <a:sym typeface="Lato Light"/>
              </a:rPr>
              <a:t>Название/Title</a:t>
            </a:r>
            <a:endParaRPr/>
          </a:p>
        </p:txBody>
      </p:sp>
      <p:sp>
        <p:nvSpPr>
          <p:cNvPr id="935" name="Google Shape;935;p84"/>
          <p:cNvSpPr txBox="1"/>
          <p:nvPr/>
        </p:nvSpPr>
        <p:spPr>
          <a:xfrm>
            <a:off x="4847743" y="4420276"/>
            <a:ext cx="2043671" cy="1180424"/>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Clr>
                <a:srgbClr val="4002D3"/>
              </a:buClr>
              <a:buSzPts val="1400"/>
              <a:buFont typeface="Lato Light"/>
              <a:buNone/>
            </a:pPr>
            <a:r>
              <a:rPr lang="en-US" sz="1400">
                <a:solidFill>
                  <a:srgbClr val="4002D3"/>
                </a:solidFill>
                <a:latin typeface="Lato Light"/>
                <a:ea typeface="Lato Light"/>
                <a:cs typeface="Lato Light"/>
                <a:sym typeface="Lato Light"/>
              </a:rPr>
              <a:t>Описание/Description</a:t>
            </a:r>
            <a:endParaRPr/>
          </a:p>
        </p:txBody>
      </p:sp>
      <p:sp>
        <p:nvSpPr>
          <p:cNvPr id="936" name="Google Shape;936;p84"/>
          <p:cNvSpPr txBox="1"/>
          <p:nvPr/>
        </p:nvSpPr>
        <p:spPr>
          <a:xfrm>
            <a:off x="8757749" y="4292601"/>
            <a:ext cx="2043671" cy="276999"/>
          </a:xfrm>
          <a:prstGeom prst="rect">
            <a:avLst/>
          </a:prstGeom>
          <a:noFill/>
          <a:ln>
            <a:noFill/>
          </a:ln>
        </p:spPr>
        <p:txBody>
          <a:bodyPr anchorCtr="0" anchor="ctr" bIns="0" lIns="45700" spcFirstLastPara="1" rIns="45700" wrap="square" tIns="0">
            <a:spAutoFit/>
          </a:bodyPr>
          <a:lstStyle/>
          <a:p>
            <a:pPr indent="0" lvl="0" marL="0" marR="0" rtl="0" algn="ctr">
              <a:spcBef>
                <a:spcPts val="0"/>
              </a:spcBef>
              <a:spcAft>
                <a:spcPts val="0"/>
              </a:spcAft>
              <a:buClr>
                <a:srgbClr val="CB024E"/>
              </a:buClr>
              <a:buSzPts val="1800"/>
              <a:buFont typeface="Lato Light"/>
              <a:buNone/>
            </a:pPr>
            <a:r>
              <a:rPr lang="en-US" sz="1800">
                <a:solidFill>
                  <a:srgbClr val="CB024E"/>
                </a:solidFill>
                <a:latin typeface="Lato Light"/>
                <a:ea typeface="Lato Light"/>
                <a:cs typeface="Lato Light"/>
                <a:sym typeface="Lato Light"/>
              </a:rPr>
              <a:t>Название/Title</a:t>
            </a:r>
            <a:endParaRPr/>
          </a:p>
        </p:txBody>
      </p:sp>
      <p:sp>
        <p:nvSpPr>
          <p:cNvPr id="937" name="Google Shape;937;p84"/>
          <p:cNvSpPr txBox="1"/>
          <p:nvPr/>
        </p:nvSpPr>
        <p:spPr>
          <a:xfrm>
            <a:off x="8757749" y="4420276"/>
            <a:ext cx="2043671" cy="1180424"/>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Clr>
                <a:srgbClr val="CB024E"/>
              </a:buClr>
              <a:buSzPts val="1400"/>
              <a:buFont typeface="Lato Light"/>
              <a:buNone/>
            </a:pPr>
            <a:r>
              <a:rPr lang="en-US" sz="1400">
                <a:solidFill>
                  <a:srgbClr val="CB024E"/>
                </a:solidFill>
                <a:latin typeface="Lato Light"/>
                <a:ea typeface="Lato Light"/>
                <a:cs typeface="Lato Light"/>
                <a:sym typeface="Lato Light"/>
              </a:rPr>
              <a:t>Описание/Description</a:t>
            </a:r>
            <a:endParaRPr/>
          </a:p>
        </p:txBody>
      </p:sp>
      <p:sp>
        <p:nvSpPr>
          <p:cNvPr id="938" name="Google Shape;938;p84"/>
          <p:cNvSpPr txBox="1"/>
          <p:nvPr/>
        </p:nvSpPr>
        <p:spPr>
          <a:xfrm>
            <a:off x="723900" y="856814"/>
            <a:ext cx="9591270" cy="335715"/>
          </a:xfrm>
          <a:prstGeom prst="rect">
            <a:avLst/>
          </a:prstGeom>
          <a:solidFill>
            <a:srgbClr val="D0CECE"/>
          </a:solidFill>
          <a:ln>
            <a:noFill/>
          </a:ln>
        </p:spPr>
        <p:txBody>
          <a:bodyPr anchorCtr="0" anchor="t" bIns="45700" lIns="91400" spcFirstLastPara="1" rIns="91400" wrap="square" tIns="45700">
            <a:spAutoFit/>
          </a:bodyPr>
          <a:lstStyle/>
          <a:p>
            <a:pPr indent="0" lvl="0" marL="0" marR="0" rtl="0" algn="l">
              <a:lnSpc>
                <a:spcPct val="120000"/>
              </a:lnSpc>
              <a:spcBef>
                <a:spcPts val="0"/>
              </a:spcBef>
              <a:spcAft>
                <a:spcPts val="0"/>
              </a:spcAft>
              <a:buClr>
                <a:schemeClr val="dk1"/>
              </a:buClr>
              <a:buSzPts val="1400"/>
              <a:buFont typeface="Arial"/>
              <a:buNone/>
            </a:pPr>
            <a:r>
              <a:rPr lang="en-US" sz="1400">
                <a:solidFill>
                  <a:schemeClr val="dk1"/>
                </a:solidFill>
                <a:latin typeface="Helvetica Neue"/>
                <a:ea typeface="Helvetica Neue"/>
                <a:cs typeface="Helvetica Neue"/>
                <a:sym typeface="Helvetica Neue"/>
              </a:rPr>
              <a:t>Награды, которые лидер получил за другие профессиональные проекты / Awards achieved by leader</a:t>
            </a:r>
            <a:endParaRPr/>
          </a:p>
        </p:txBody>
      </p:sp>
      <p:sp>
        <p:nvSpPr>
          <p:cNvPr id="939" name="Google Shape;939;p84"/>
          <p:cNvSpPr txBox="1"/>
          <p:nvPr>
            <p:ph idx="1" type="body"/>
          </p:nvPr>
        </p:nvSpPr>
        <p:spPr>
          <a:xfrm>
            <a:off x="640715" y="235903"/>
            <a:ext cx="9643316"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Профессиональные награды и достижения/ Industry Awards</a:t>
            </a:r>
            <a:endParaRPr/>
          </a:p>
          <a:p>
            <a:pPr indent="0" lvl="0" marL="0" rtl="0" algn="l">
              <a:lnSpc>
                <a:spcPct val="90000"/>
              </a:lnSpc>
              <a:spcBef>
                <a:spcPts val="0"/>
              </a:spcBef>
              <a:spcAft>
                <a:spcPts val="0"/>
              </a:spcAft>
              <a:buClr>
                <a:srgbClr val="595959"/>
              </a:buClr>
              <a:buSzPts val="24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85"/>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5" name="Google Shape;945;p85"/>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946" name="Google Shape;946;p85"/>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86"/>
          <p:cNvSpPr txBox="1"/>
          <p:nvPr>
            <p:ph idx="1" type="body"/>
          </p:nvPr>
        </p:nvSpPr>
        <p:spPr>
          <a:xfrm>
            <a:off x="731838" y="1058863"/>
            <a:ext cx="9468802" cy="738664"/>
          </a:xfrm>
          <a:prstGeom prst="rect">
            <a:avLst/>
          </a:prstGeom>
          <a:solidFill>
            <a:srgbClr val="D0CECE"/>
          </a:solidFill>
          <a:ln>
            <a:noFill/>
          </a:ln>
        </p:spPr>
        <p:txBody>
          <a:bodyPr anchorCtr="0" anchor="t" bIns="45700" lIns="91425" spcFirstLastPara="1" rIns="91425" wrap="square" tIns="45700">
            <a:spAutoFit/>
          </a:bodyPr>
          <a:lstStyle/>
          <a:p>
            <a:pPr indent="0" lvl="0" marL="0" rtl="0" algn="just">
              <a:lnSpc>
                <a:spcPct val="100000"/>
              </a:lnSpc>
              <a:spcBef>
                <a:spcPts val="0"/>
              </a:spcBef>
              <a:spcAft>
                <a:spcPts val="0"/>
              </a:spcAft>
              <a:buClr>
                <a:schemeClr val="dk1"/>
              </a:buClr>
              <a:buSzPts val="1400"/>
              <a:buNone/>
            </a:pPr>
            <a:r>
              <a:rPr b="0" lang="en-US" sz="1400">
                <a:solidFill>
                  <a:schemeClr val="dk1"/>
                </a:solidFill>
              </a:rPr>
              <a:t>Кому принадлежала идея о запуске/реновации интранета? Как интранет-менеджер защищал проект внутри компании и для топ-менеджеров?/ Who owned the idea of launching/ renovating an intranet?/ How did the intranet manager defend the project? </a:t>
            </a:r>
            <a:endParaRPr/>
          </a:p>
        </p:txBody>
      </p:sp>
      <p:sp>
        <p:nvSpPr>
          <p:cNvPr id="952" name="Google Shape;952;p86"/>
          <p:cNvSpPr txBox="1"/>
          <p:nvPr/>
        </p:nvSpPr>
        <p:spPr>
          <a:xfrm>
            <a:off x="640715" y="235903"/>
            <a:ext cx="7886700" cy="652462"/>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595959"/>
              </a:buClr>
              <a:buSzPct val="100000"/>
              <a:buFont typeface="Arial"/>
              <a:buNone/>
            </a:pPr>
            <a:r>
              <a:rPr b="1" lang="en-US" sz="2400">
                <a:solidFill>
                  <a:srgbClr val="595959"/>
                </a:solidFill>
                <a:latin typeface="Helvetica Neue"/>
                <a:ea typeface="Helvetica Neue"/>
                <a:cs typeface="Helvetica Neue"/>
                <a:sym typeface="Helvetica Neue"/>
              </a:rPr>
              <a:t>Инициатива о запуске интранета/</a:t>
            </a:r>
            <a:endParaRPr/>
          </a:p>
          <a:p>
            <a:pPr indent="0" lvl="0" marL="0" marR="0" rtl="0" algn="l">
              <a:lnSpc>
                <a:spcPct val="90000"/>
              </a:lnSpc>
              <a:spcBef>
                <a:spcPts val="0"/>
              </a:spcBef>
              <a:spcAft>
                <a:spcPts val="0"/>
              </a:spcAft>
              <a:buClr>
                <a:srgbClr val="595959"/>
              </a:buClr>
              <a:buSzPct val="100000"/>
              <a:buFont typeface="Arial"/>
              <a:buNone/>
            </a:pPr>
            <a:r>
              <a:rPr b="1" lang="en-US" sz="2400">
                <a:solidFill>
                  <a:srgbClr val="595959"/>
                </a:solidFill>
                <a:latin typeface="Helvetica Neue"/>
                <a:ea typeface="Helvetica Neue"/>
                <a:cs typeface="Helvetica Neue"/>
                <a:sym typeface="Helvetica Neue"/>
              </a:rPr>
              <a:t>Intranet Launch Initiative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87"/>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8" name="Google Shape;958;p87"/>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959" name="Google Shape;959;p87"/>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88"/>
          <p:cNvSpPr/>
          <p:nvPr/>
        </p:nvSpPr>
        <p:spPr>
          <a:xfrm>
            <a:off x="6716203" y="1982629"/>
            <a:ext cx="4747135" cy="3077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Helvetica Neue"/>
                <a:ea typeface="Helvetica Neue"/>
                <a:cs typeface="Helvetica Neue"/>
                <a:sym typeface="Helvetica Neue"/>
              </a:rPr>
              <a:t>Описание/Description</a:t>
            </a:r>
            <a:endParaRPr/>
          </a:p>
        </p:txBody>
      </p:sp>
      <p:sp>
        <p:nvSpPr>
          <p:cNvPr id="965" name="Google Shape;965;p88"/>
          <p:cNvSpPr txBox="1"/>
          <p:nvPr/>
        </p:nvSpPr>
        <p:spPr>
          <a:xfrm>
            <a:off x="723900" y="861211"/>
            <a:ext cx="8968740" cy="523220"/>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Helvetica Neue"/>
                <a:ea typeface="Helvetica Neue"/>
                <a:cs typeface="Helvetica Neue"/>
                <a:sym typeface="Helvetica Neue"/>
              </a:rPr>
              <a:t>Опишите ключевые навыки, характеристики вашего интранет-менеджера. Оцените его как ментора</a:t>
            </a:r>
            <a:endParaRPr/>
          </a:p>
          <a:p>
            <a:pPr indent="0" lvl="0" marL="0" marR="0" rtl="0" algn="just">
              <a:spcBef>
                <a:spcPts val="0"/>
              </a:spcBef>
              <a:spcAft>
                <a:spcPts val="0"/>
              </a:spcAft>
              <a:buNone/>
            </a:pPr>
            <a:r>
              <a:rPr lang="en-US" sz="1400">
                <a:solidFill>
                  <a:schemeClr val="dk1"/>
                </a:solidFill>
                <a:latin typeface="Helvetica Neue"/>
                <a:ea typeface="Helvetica Neue"/>
                <a:cs typeface="Helvetica Neue"/>
                <a:sym typeface="Helvetica Neue"/>
              </a:rPr>
              <a:t>Describe the skills of your intranet manager. Evaluate his/her work as a leader and mentor</a:t>
            </a:r>
            <a:endParaRPr/>
          </a:p>
        </p:txBody>
      </p:sp>
      <p:sp>
        <p:nvSpPr>
          <p:cNvPr id="966" name="Google Shape;966;p88"/>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Лидерские качества/Leadership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nvSpPr>
        <p:spPr>
          <a:xfrm>
            <a:off x="731838" y="957400"/>
            <a:ext cx="10488607" cy="335733"/>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Укажите здесь ссылки на все дополнительные материалы: скриншоты, видеофайлы, примеры промоматериалов</a:t>
            </a:r>
            <a:endParaRPr sz="1400">
              <a:solidFill>
                <a:schemeClr val="dk1"/>
              </a:solidFill>
              <a:latin typeface="Helvetica Neue"/>
              <a:ea typeface="Helvetica Neue"/>
              <a:cs typeface="Helvetica Neue"/>
              <a:sym typeface="Helvetica Neue"/>
            </a:endParaRPr>
          </a:p>
        </p:txBody>
      </p:sp>
      <p:sp>
        <p:nvSpPr>
          <p:cNvPr id="159" name="Google Shape;159;p26"/>
          <p:cNvSpPr txBox="1"/>
          <p:nvPr>
            <p:ph idx="1" type="body"/>
          </p:nvPr>
        </p:nvSpPr>
        <p:spPr>
          <a:xfrm>
            <a:off x="640715" y="235903"/>
            <a:ext cx="7886700" cy="5464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b="1" lang="en-US" sz="2400">
                <a:latin typeface="Helvetica Neue"/>
                <a:ea typeface="Helvetica Neue"/>
                <a:cs typeface="Helvetica Neue"/>
                <a:sym typeface="Helvetica Neue"/>
              </a:rPr>
              <a:t>Ссылки на дополнительные материалы</a:t>
            </a:r>
            <a:endParaRPr b="1" sz="2400">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89"/>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72" name="Google Shape;972;p89"/>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973" name="Google Shape;973;p89"/>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90"/>
          <p:cNvSpPr txBox="1"/>
          <p:nvPr/>
        </p:nvSpPr>
        <p:spPr>
          <a:xfrm>
            <a:off x="723900" y="861211"/>
            <a:ext cx="8968740" cy="954107"/>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Helvetica Neue"/>
                <a:ea typeface="Helvetica Neue"/>
                <a:cs typeface="Helvetica Neue"/>
                <a:sym typeface="Helvetica Neue"/>
              </a:rPr>
              <a:t>Расскажите, как интранет-менеджер организовывал работу команды, какие подходы и методы использовал в работе, как мотивировал команду и опишите нестандартные идеи, которые он предложил / Tell us how the intranet manager organized the work, what approaches/ methods/ creative ideas he/she proposed, how he/she motivated the team.</a:t>
            </a:r>
            <a:endParaRPr/>
          </a:p>
        </p:txBody>
      </p:sp>
      <p:sp>
        <p:nvSpPr>
          <p:cNvPr id="979" name="Google Shape;979;p90"/>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Процесс/Process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91"/>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85" name="Google Shape;985;p91"/>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986" name="Google Shape;986;p91"/>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cxnSp>
        <p:nvCxnSpPr>
          <p:cNvPr id="992" name="Google Shape;992;p92"/>
          <p:cNvCxnSpPr/>
          <p:nvPr/>
        </p:nvCxnSpPr>
        <p:spPr>
          <a:xfrm>
            <a:off x="748577" y="-874184"/>
            <a:ext cx="0" cy="0"/>
          </a:xfrm>
          <a:prstGeom prst="straightConnector1">
            <a:avLst/>
          </a:prstGeom>
          <a:noFill/>
          <a:ln>
            <a:noFill/>
          </a:ln>
        </p:spPr>
      </p:cxnSp>
      <p:cxnSp>
        <p:nvCxnSpPr>
          <p:cNvPr id="993" name="Google Shape;993;p92"/>
          <p:cNvCxnSpPr/>
          <p:nvPr/>
        </p:nvCxnSpPr>
        <p:spPr>
          <a:xfrm>
            <a:off x="748577" y="-874184"/>
            <a:ext cx="0" cy="0"/>
          </a:xfrm>
          <a:prstGeom prst="straightConnector1">
            <a:avLst/>
          </a:prstGeom>
          <a:noFill/>
          <a:ln>
            <a:noFill/>
          </a:ln>
        </p:spPr>
      </p:cxnSp>
      <p:sp>
        <p:nvSpPr>
          <p:cNvPr id="994" name="Google Shape;994;p92"/>
          <p:cNvSpPr/>
          <p:nvPr/>
        </p:nvSpPr>
        <p:spPr>
          <a:xfrm flipH="1">
            <a:off x="1587" y="0"/>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4002D3">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995" name="Google Shape;995;p92"/>
          <p:cNvSpPr txBox="1"/>
          <p:nvPr/>
        </p:nvSpPr>
        <p:spPr>
          <a:xfrm>
            <a:off x="748577" y="4050640"/>
            <a:ext cx="5561138" cy="13388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500">
                <a:solidFill>
                  <a:schemeClr val="lt1"/>
                </a:solidFill>
                <a:latin typeface="Helvetica Neue"/>
                <a:ea typeface="Helvetica Neue"/>
                <a:cs typeface="Helvetica Neue"/>
                <a:sym typeface="Helvetica Neue"/>
              </a:rPr>
              <a:t>Интранет-команда</a:t>
            </a:r>
            <a:br>
              <a:rPr b="1" lang="en-US" sz="4500">
                <a:solidFill>
                  <a:schemeClr val="lt1"/>
                </a:solidFill>
                <a:latin typeface="Helvetica Neue"/>
                <a:ea typeface="Helvetica Neue"/>
                <a:cs typeface="Helvetica Neue"/>
                <a:sym typeface="Helvetica Neue"/>
              </a:rPr>
            </a:br>
            <a:r>
              <a:rPr b="1" lang="en-US" sz="4500">
                <a:solidFill>
                  <a:schemeClr val="lt1"/>
                </a:solidFill>
                <a:latin typeface="Helvetica Neue"/>
                <a:ea typeface="Helvetica Neue"/>
                <a:cs typeface="Helvetica Neue"/>
                <a:sym typeface="Helvetica Neue"/>
              </a:rPr>
              <a:t>Intranet team</a:t>
            </a:r>
            <a:endParaRPr/>
          </a:p>
        </p:txBody>
      </p:sp>
      <p:sp>
        <p:nvSpPr>
          <p:cNvPr id="996" name="Google Shape;996;p92"/>
          <p:cNvSpPr txBox="1"/>
          <p:nvPr/>
        </p:nvSpPr>
        <p:spPr>
          <a:xfrm>
            <a:off x="723900" y="5497312"/>
            <a:ext cx="611372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Helvetica Neue"/>
                <a:ea typeface="Helvetica Neue"/>
                <a:cs typeface="Helvetica Neue"/>
                <a:sym typeface="Helvetica Neue"/>
              </a:rPr>
              <a:t>Это блок о команде проекта. Покажите команду, перечислите всех, кто был вовлечен в рабочий процесс и расскажите, кто за что отвечал. Опишите также рабочий процесс и трудности, с которыми вы столкнулись за время проекта.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93"/>
          <p:cNvSpPr txBox="1"/>
          <p:nvPr/>
        </p:nvSpPr>
        <p:spPr>
          <a:xfrm>
            <a:off x="731838" y="5934910"/>
            <a:ext cx="10058082" cy="617157"/>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just">
              <a:lnSpc>
                <a:spcPct val="140000"/>
              </a:lnSpc>
              <a:spcBef>
                <a:spcPts val="0"/>
              </a:spcBef>
              <a:spcAft>
                <a:spcPts val="0"/>
              </a:spcAft>
              <a:buNone/>
            </a:pPr>
            <a:r>
              <a:rPr lang="en-US" sz="1300">
                <a:solidFill>
                  <a:schemeClr val="dk1"/>
                </a:solidFill>
                <a:latin typeface="Helvetica Neue"/>
                <a:ea typeface="Helvetica Neue"/>
                <a:cs typeface="Helvetica Neue"/>
                <a:sym typeface="Helvetica Neue"/>
              </a:rPr>
              <a:t>Укажите количество человек в команде, их роли и ответственность/ Number of employees in your team, roles and responsibility</a:t>
            </a:r>
            <a:endParaRPr sz="1300">
              <a:solidFill>
                <a:schemeClr val="dk1"/>
              </a:solidFill>
              <a:latin typeface="Helvetica Neue"/>
              <a:ea typeface="Helvetica Neue"/>
              <a:cs typeface="Helvetica Neue"/>
              <a:sym typeface="Helvetica Neue"/>
            </a:endParaRPr>
          </a:p>
          <a:p>
            <a:pPr indent="0" lvl="0" marL="0" marR="0" rtl="0" algn="just">
              <a:lnSpc>
                <a:spcPct val="140000"/>
              </a:lnSpc>
              <a:spcBef>
                <a:spcPts val="0"/>
              </a:spcBef>
              <a:spcAft>
                <a:spcPts val="0"/>
              </a:spcAft>
              <a:buNone/>
            </a:pPr>
            <a:r>
              <a:rPr lang="en-US" sz="1300">
                <a:solidFill>
                  <a:schemeClr val="dk1"/>
                </a:solidFill>
                <a:latin typeface="Helvetica Neue"/>
                <a:ea typeface="Helvetica Neue"/>
                <a:cs typeface="Helvetica Neue"/>
                <a:sym typeface="Helvetica Neue"/>
              </a:rPr>
              <a:t>Укажите занятость каждого участника в проекте/ Team members' employment (полная, частичная/ full-time, part-time)  </a:t>
            </a:r>
            <a:endParaRPr/>
          </a:p>
        </p:txBody>
      </p:sp>
      <p:sp>
        <p:nvSpPr>
          <p:cNvPr id="1002" name="Google Shape;1002;p93"/>
          <p:cNvSpPr/>
          <p:nvPr>
            <p:ph idx="2" type="pic"/>
          </p:nvPr>
        </p:nvSpPr>
        <p:spPr>
          <a:xfrm>
            <a:off x="772478" y="1155700"/>
            <a:ext cx="1124902" cy="1288279"/>
          </a:xfrm>
          <a:prstGeom prst="rect">
            <a:avLst/>
          </a:prstGeom>
          <a:noFill/>
          <a:ln>
            <a:noFill/>
          </a:ln>
        </p:spPr>
      </p:sp>
      <p:sp>
        <p:nvSpPr>
          <p:cNvPr id="1003" name="Google Shape;1003;p93"/>
          <p:cNvSpPr txBox="1"/>
          <p:nvPr>
            <p:ph idx="1" type="body"/>
          </p:nvPr>
        </p:nvSpPr>
        <p:spPr>
          <a:xfrm>
            <a:off x="635318" y="240348"/>
            <a:ext cx="6880225" cy="446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a:t>Команда интранета/Intranet team</a:t>
            </a:r>
            <a:endParaRPr/>
          </a:p>
        </p:txBody>
      </p:sp>
      <p:sp>
        <p:nvSpPr>
          <p:cNvPr id="1004" name="Google Shape;1004;p93"/>
          <p:cNvSpPr txBox="1"/>
          <p:nvPr>
            <p:ph idx="3" type="body"/>
          </p:nvPr>
        </p:nvSpPr>
        <p:spPr>
          <a:xfrm>
            <a:off x="2098993" y="1155700"/>
            <a:ext cx="294544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t/>
            </a:r>
            <a:endParaRPr/>
          </a:p>
        </p:txBody>
      </p:sp>
      <p:sp>
        <p:nvSpPr>
          <p:cNvPr id="1005" name="Google Shape;1005;p93"/>
          <p:cNvSpPr txBox="1"/>
          <p:nvPr>
            <p:ph idx="4" type="body"/>
          </p:nvPr>
        </p:nvSpPr>
        <p:spPr>
          <a:xfrm>
            <a:off x="2098993" y="1627624"/>
            <a:ext cx="203485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200"/>
              <a:buNone/>
            </a:pPr>
            <a:r>
              <a:t/>
            </a:r>
            <a:endParaRPr/>
          </a:p>
        </p:txBody>
      </p:sp>
      <p:sp>
        <p:nvSpPr>
          <p:cNvPr id="1006" name="Google Shape;1006;p93"/>
          <p:cNvSpPr/>
          <p:nvPr>
            <p:ph idx="5" type="pic"/>
          </p:nvPr>
        </p:nvSpPr>
        <p:spPr>
          <a:xfrm>
            <a:off x="6370638" y="1130799"/>
            <a:ext cx="1124902" cy="1288279"/>
          </a:xfrm>
          <a:prstGeom prst="rect">
            <a:avLst/>
          </a:prstGeom>
          <a:noFill/>
          <a:ln>
            <a:noFill/>
          </a:ln>
        </p:spPr>
      </p:sp>
      <p:sp>
        <p:nvSpPr>
          <p:cNvPr id="1007" name="Google Shape;1007;p93"/>
          <p:cNvSpPr txBox="1"/>
          <p:nvPr>
            <p:ph idx="6" type="body"/>
          </p:nvPr>
        </p:nvSpPr>
        <p:spPr>
          <a:xfrm>
            <a:off x="7697153" y="1130799"/>
            <a:ext cx="294544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t/>
            </a:r>
            <a:endParaRPr/>
          </a:p>
        </p:txBody>
      </p:sp>
      <p:sp>
        <p:nvSpPr>
          <p:cNvPr id="1008" name="Google Shape;1008;p93"/>
          <p:cNvSpPr txBox="1"/>
          <p:nvPr>
            <p:ph idx="7" type="body"/>
          </p:nvPr>
        </p:nvSpPr>
        <p:spPr>
          <a:xfrm>
            <a:off x="7697153" y="1602723"/>
            <a:ext cx="203485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200"/>
              <a:buNone/>
            </a:pPr>
            <a:r>
              <a:t/>
            </a:r>
            <a:endParaRPr/>
          </a:p>
        </p:txBody>
      </p:sp>
      <p:sp>
        <p:nvSpPr>
          <p:cNvPr id="1009" name="Google Shape;1009;p93"/>
          <p:cNvSpPr/>
          <p:nvPr>
            <p:ph idx="8" type="pic"/>
          </p:nvPr>
        </p:nvSpPr>
        <p:spPr>
          <a:xfrm>
            <a:off x="772478" y="2702560"/>
            <a:ext cx="1124902" cy="1288279"/>
          </a:xfrm>
          <a:prstGeom prst="rect">
            <a:avLst/>
          </a:prstGeom>
          <a:noFill/>
          <a:ln>
            <a:noFill/>
          </a:ln>
        </p:spPr>
      </p:sp>
      <p:sp>
        <p:nvSpPr>
          <p:cNvPr id="1010" name="Google Shape;1010;p93"/>
          <p:cNvSpPr txBox="1"/>
          <p:nvPr>
            <p:ph idx="9" type="body"/>
          </p:nvPr>
        </p:nvSpPr>
        <p:spPr>
          <a:xfrm>
            <a:off x="2098993" y="2702560"/>
            <a:ext cx="294544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t/>
            </a:r>
            <a:endParaRPr/>
          </a:p>
        </p:txBody>
      </p:sp>
      <p:sp>
        <p:nvSpPr>
          <p:cNvPr id="1011" name="Google Shape;1011;p93"/>
          <p:cNvSpPr txBox="1"/>
          <p:nvPr>
            <p:ph idx="13" type="body"/>
          </p:nvPr>
        </p:nvSpPr>
        <p:spPr>
          <a:xfrm>
            <a:off x="2098993" y="3174484"/>
            <a:ext cx="203485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200"/>
              <a:buNone/>
            </a:pPr>
            <a:r>
              <a:t/>
            </a:r>
            <a:endParaRPr/>
          </a:p>
        </p:txBody>
      </p:sp>
      <p:sp>
        <p:nvSpPr>
          <p:cNvPr id="1012" name="Google Shape;1012;p93"/>
          <p:cNvSpPr/>
          <p:nvPr>
            <p:ph idx="14" type="pic"/>
          </p:nvPr>
        </p:nvSpPr>
        <p:spPr>
          <a:xfrm>
            <a:off x="6370638" y="2677659"/>
            <a:ext cx="1124902" cy="1288279"/>
          </a:xfrm>
          <a:prstGeom prst="rect">
            <a:avLst/>
          </a:prstGeom>
          <a:noFill/>
          <a:ln>
            <a:noFill/>
          </a:ln>
        </p:spPr>
      </p:sp>
      <p:sp>
        <p:nvSpPr>
          <p:cNvPr id="1013" name="Google Shape;1013;p93"/>
          <p:cNvSpPr txBox="1"/>
          <p:nvPr>
            <p:ph idx="15" type="body"/>
          </p:nvPr>
        </p:nvSpPr>
        <p:spPr>
          <a:xfrm>
            <a:off x="7697153" y="2677659"/>
            <a:ext cx="294544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t/>
            </a:r>
            <a:endParaRPr/>
          </a:p>
        </p:txBody>
      </p:sp>
      <p:sp>
        <p:nvSpPr>
          <p:cNvPr id="1014" name="Google Shape;1014;p93"/>
          <p:cNvSpPr txBox="1"/>
          <p:nvPr>
            <p:ph idx="16" type="body"/>
          </p:nvPr>
        </p:nvSpPr>
        <p:spPr>
          <a:xfrm>
            <a:off x="7697153" y="3149583"/>
            <a:ext cx="203485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200"/>
              <a:buNone/>
            </a:pPr>
            <a:r>
              <a:t/>
            </a:r>
            <a:endParaRPr/>
          </a:p>
        </p:txBody>
      </p:sp>
      <p:sp>
        <p:nvSpPr>
          <p:cNvPr id="1015" name="Google Shape;1015;p93"/>
          <p:cNvSpPr/>
          <p:nvPr>
            <p:ph idx="17" type="pic"/>
          </p:nvPr>
        </p:nvSpPr>
        <p:spPr>
          <a:xfrm>
            <a:off x="772478" y="4279900"/>
            <a:ext cx="1124902" cy="1288279"/>
          </a:xfrm>
          <a:prstGeom prst="rect">
            <a:avLst/>
          </a:prstGeom>
          <a:noFill/>
          <a:ln>
            <a:noFill/>
          </a:ln>
        </p:spPr>
      </p:sp>
      <p:sp>
        <p:nvSpPr>
          <p:cNvPr id="1016" name="Google Shape;1016;p93"/>
          <p:cNvSpPr txBox="1"/>
          <p:nvPr>
            <p:ph idx="18" type="body"/>
          </p:nvPr>
        </p:nvSpPr>
        <p:spPr>
          <a:xfrm>
            <a:off x="2098993" y="4279900"/>
            <a:ext cx="294544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t/>
            </a:r>
            <a:endParaRPr/>
          </a:p>
        </p:txBody>
      </p:sp>
      <p:sp>
        <p:nvSpPr>
          <p:cNvPr id="1017" name="Google Shape;1017;p93"/>
          <p:cNvSpPr txBox="1"/>
          <p:nvPr>
            <p:ph idx="19" type="body"/>
          </p:nvPr>
        </p:nvSpPr>
        <p:spPr>
          <a:xfrm>
            <a:off x="2098993" y="4751824"/>
            <a:ext cx="203485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200"/>
              <a:buNone/>
            </a:pPr>
            <a:r>
              <a:t/>
            </a:r>
            <a:endParaRPr/>
          </a:p>
        </p:txBody>
      </p:sp>
      <p:sp>
        <p:nvSpPr>
          <p:cNvPr id="1018" name="Google Shape;1018;p93"/>
          <p:cNvSpPr/>
          <p:nvPr>
            <p:ph idx="20" type="pic"/>
          </p:nvPr>
        </p:nvSpPr>
        <p:spPr>
          <a:xfrm>
            <a:off x="6370638" y="4254999"/>
            <a:ext cx="1124902" cy="1288279"/>
          </a:xfrm>
          <a:prstGeom prst="rect">
            <a:avLst/>
          </a:prstGeom>
          <a:noFill/>
          <a:ln>
            <a:noFill/>
          </a:ln>
        </p:spPr>
      </p:sp>
      <p:sp>
        <p:nvSpPr>
          <p:cNvPr id="1019" name="Google Shape;1019;p93"/>
          <p:cNvSpPr txBox="1"/>
          <p:nvPr>
            <p:ph idx="21" type="body"/>
          </p:nvPr>
        </p:nvSpPr>
        <p:spPr>
          <a:xfrm>
            <a:off x="7697153" y="4254999"/>
            <a:ext cx="294544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t/>
            </a:r>
            <a:endParaRPr/>
          </a:p>
        </p:txBody>
      </p:sp>
      <p:sp>
        <p:nvSpPr>
          <p:cNvPr id="1020" name="Google Shape;1020;p93"/>
          <p:cNvSpPr txBox="1"/>
          <p:nvPr>
            <p:ph idx="22" type="body"/>
          </p:nvPr>
        </p:nvSpPr>
        <p:spPr>
          <a:xfrm>
            <a:off x="7697153" y="4726923"/>
            <a:ext cx="2034857" cy="3873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200"/>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94"/>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26" name="Google Shape;1026;p94"/>
          <p:cNvSpPr txBox="1"/>
          <p:nvPr>
            <p:ph idx="1" type="body"/>
          </p:nvPr>
        </p:nvSpPr>
        <p:spPr>
          <a:xfrm>
            <a:off x="629285" y="15589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1027" name="Google Shape;1027;p94"/>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cxnSp>
        <p:nvCxnSpPr>
          <p:cNvPr id="1032" name="Google Shape;1032;p95"/>
          <p:cNvCxnSpPr/>
          <p:nvPr/>
        </p:nvCxnSpPr>
        <p:spPr>
          <a:xfrm>
            <a:off x="748577" y="-874184"/>
            <a:ext cx="0" cy="0"/>
          </a:xfrm>
          <a:prstGeom prst="straightConnector1">
            <a:avLst/>
          </a:prstGeom>
          <a:noFill/>
          <a:ln>
            <a:noFill/>
          </a:ln>
        </p:spPr>
      </p:cxnSp>
      <p:cxnSp>
        <p:nvCxnSpPr>
          <p:cNvPr id="1033" name="Google Shape;1033;p95"/>
          <p:cNvCxnSpPr/>
          <p:nvPr/>
        </p:nvCxnSpPr>
        <p:spPr>
          <a:xfrm>
            <a:off x="748577" y="-874184"/>
            <a:ext cx="0" cy="0"/>
          </a:xfrm>
          <a:prstGeom prst="straightConnector1">
            <a:avLst/>
          </a:prstGeom>
          <a:noFill/>
          <a:ln>
            <a:noFill/>
          </a:ln>
        </p:spPr>
      </p:cxnSp>
      <p:sp>
        <p:nvSpPr>
          <p:cNvPr id="1034" name="Google Shape;1034;p95"/>
          <p:cNvSpPr/>
          <p:nvPr/>
        </p:nvSpPr>
        <p:spPr>
          <a:xfrm flipH="1">
            <a:off x="1587" y="0"/>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035" name="Google Shape;1035;p95"/>
          <p:cNvSpPr txBox="1"/>
          <p:nvPr/>
        </p:nvSpPr>
        <p:spPr>
          <a:xfrm>
            <a:off x="403058" y="4368185"/>
            <a:ext cx="7039697" cy="13388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Выученные уроки</a:t>
            </a:r>
            <a:endParaRPr/>
          </a:p>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Lessons learned</a:t>
            </a:r>
            <a:endParaRPr/>
          </a:p>
        </p:txBody>
      </p:sp>
      <p:sp>
        <p:nvSpPr>
          <p:cNvPr id="1036" name="Google Shape;1036;p95"/>
          <p:cNvSpPr txBox="1"/>
          <p:nvPr/>
        </p:nvSpPr>
        <p:spPr>
          <a:xfrm>
            <a:off x="403058" y="5728587"/>
            <a:ext cx="6110037"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Helvetica Neue"/>
                <a:ea typeface="Helvetica Neue"/>
                <a:cs typeface="Helvetica Neue"/>
                <a:sym typeface="Helvetica Neue"/>
              </a:rPr>
              <a:t>Этот раздел необязательный для заполнения. Если в процессе проекта вы извлекли уроки и готовыми ими поделиться с другими, можете заполнить этот блок</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96"/>
          <p:cNvSpPr/>
          <p:nvPr/>
        </p:nvSpPr>
        <p:spPr>
          <a:xfrm>
            <a:off x="909430" y="2145589"/>
            <a:ext cx="575170" cy="575686"/>
          </a:xfrm>
          <a:prstGeom prst="ellipse">
            <a:avLst/>
          </a:prstGeom>
          <a:solidFill>
            <a:srgbClr val="400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1043" name="Google Shape;1043;p96"/>
          <p:cNvSpPr txBox="1"/>
          <p:nvPr/>
        </p:nvSpPr>
        <p:spPr>
          <a:xfrm>
            <a:off x="1643567" y="2050809"/>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Пример/Example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1044" name="Google Shape;1044;p96"/>
          <p:cNvSpPr/>
          <p:nvPr/>
        </p:nvSpPr>
        <p:spPr>
          <a:xfrm>
            <a:off x="909430" y="3049598"/>
            <a:ext cx="575170" cy="575686"/>
          </a:xfrm>
          <a:prstGeom prst="ellipse">
            <a:avLst/>
          </a:prstGeom>
          <a:solidFill>
            <a:srgbClr val="0E7D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1045" name="Google Shape;1045;p96"/>
          <p:cNvSpPr/>
          <p:nvPr/>
        </p:nvSpPr>
        <p:spPr>
          <a:xfrm>
            <a:off x="909430" y="4033653"/>
            <a:ext cx="575170" cy="575686"/>
          </a:xfrm>
          <a:prstGeom prst="ellipse">
            <a:avLst/>
          </a:prstGeom>
          <a:solidFill>
            <a:srgbClr val="CB0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1046" name="Google Shape;1046;p96"/>
          <p:cNvSpPr txBox="1"/>
          <p:nvPr/>
        </p:nvSpPr>
        <p:spPr>
          <a:xfrm>
            <a:off x="1643567" y="2993290"/>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1047" name="Google Shape;1047;p96"/>
          <p:cNvSpPr/>
          <p:nvPr/>
        </p:nvSpPr>
        <p:spPr>
          <a:xfrm>
            <a:off x="909430" y="4942545"/>
            <a:ext cx="575170" cy="575686"/>
          </a:xfrm>
          <a:prstGeom prst="ellipse">
            <a:avLst/>
          </a:prstGeom>
          <a:solidFill>
            <a:srgbClr val="04D7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1048" name="Google Shape;1048;p96"/>
          <p:cNvSpPr txBox="1"/>
          <p:nvPr/>
        </p:nvSpPr>
        <p:spPr>
          <a:xfrm>
            <a:off x="1643567" y="3973348"/>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1049" name="Google Shape;1049;p96"/>
          <p:cNvSpPr txBox="1"/>
          <p:nvPr/>
        </p:nvSpPr>
        <p:spPr>
          <a:xfrm>
            <a:off x="1643567" y="4856325"/>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1050" name="Google Shape;1050;p96"/>
          <p:cNvSpPr txBox="1"/>
          <p:nvPr/>
        </p:nvSpPr>
        <p:spPr>
          <a:xfrm>
            <a:off x="6919205" y="2104598"/>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1051" name="Google Shape;1051;p96"/>
          <p:cNvSpPr txBox="1"/>
          <p:nvPr/>
        </p:nvSpPr>
        <p:spPr>
          <a:xfrm>
            <a:off x="6919205" y="3047079"/>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1052" name="Google Shape;1052;p96"/>
          <p:cNvSpPr txBox="1"/>
          <p:nvPr/>
        </p:nvSpPr>
        <p:spPr>
          <a:xfrm>
            <a:off x="6919205" y="4027137"/>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1053" name="Google Shape;1053;p96"/>
          <p:cNvSpPr txBox="1"/>
          <p:nvPr/>
        </p:nvSpPr>
        <p:spPr>
          <a:xfrm>
            <a:off x="6919205" y="4910114"/>
            <a:ext cx="2436091" cy="6155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000">
                <a:solidFill>
                  <a:schemeClr val="dk1"/>
                </a:solidFill>
                <a:latin typeface="Helvetica Neue"/>
                <a:ea typeface="Helvetica Neue"/>
                <a:cs typeface="Helvetica Neue"/>
                <a:sym typeface="Helvetica Neue"/>
              </a:rPr>
              <a:t>Проблема/Issue</a:t>
            </a:r>
            <a:endParaRPr/>
          </a:p>
          <a:p>
            <a:pPr indent="0" lvl="0" marL="0" marR="0" rtl="0" algn="l">
              <a:spcBef>
                <a:spcPts val="0"/>
              </a:spcBef>
              <a:spcAft>
                <a:spcPts val="0"/>
              </a:spcAft>
              <a:buNone/>
            </a:pPr>
            <a:r>
              <a:rPr lang="en-US" sz="1200">
                <a:solidFill>
                  <a:schemeClr val="dk1"/>
                </a:solidFill>
                <a:latin typeface="Helvetica Neue"/>
                <a:ea typeface="Helvetica Neue"/>
                <a:cs typeface="Helvetica Neue"/>
                <a:sym typeface="Helvetica Neue"/>
              </a:rPr>
              <a:t>Описание/Description</a:t>
            </a:r>
            <a:endParaRPr/>
          </a:p>
        </p:txBody>
      </p:sp>
      <p:sp>
        <p:nvSpPr>
          <p:cNvPr id="1054" name="Google Shape;1054;p96"/>
          <p:cNvSpPr txBox="1"/>
          <p:nvPr/>
        </p:nvSpPr>
        <p:spPr>
          <a:xfrm>
            <a:off x="763418" y="828534"/>
            <a:ext cx="10873361" cy="556563"/>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dk1"/>
                </a:solidFill>
                <a:latin typeface="Helvetica Neue"/>
                <a:ea typeface="Helvetica Neue"/>
                <a:cs typeface="Helvetica Neue"/>
                <a:sym typeface="Helvetica Neue"/>
              </a:rPr>
              <a:t>Какие советы вы можете дать тем, кто планирует или запускает подобный проект. Advice that you can give to your colleagues who are planning or starting same type of project.</a:t>
            </a:r>
            <a:endParaRPr/>
          </a:p>
        </p:txBody>
      </p:sp>
      <p:sp>
        <p:nvSpPr>
          <p:cNvPr id="1055" name="Google Shape;1055;p96"/>
          <p:cNvSpPr txBox="1"/>
          <p:nvPr>
            <p:ph idx="1" type="body"/>
          </p:nvPr>
        </p:nvSpPr>
        <p:spPr>
          <a:xfrm>
            <a:off x="640714" y="235903"/>
            <a:ext cx="8503285" cy="65246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595959"/>
              </a:buClr>
              <a:buSzPct val="100000"/>
              <a:buNone/>
            </a:pPr>
            <a:r>
              <a:rPr lang="en-US"/>
              <a:t>Выученные уроки и советы / Lessons learned and advice</a:t>
            </a:r>
            <a:endParaRPr/>
          </a:p>
        </p:txBody>
      </p:sp>
      <p:sp>
        <p:nvSpPr>
          <p:cNvPr id="1056" name="Google Shape;1056;p96"/>
          <p:cNvSpPr/>
          <p:nvPr/>
        </p:nvSpPr>
        <p:spPr>
          <a:xfrm>
            <a:off x="6248192" y="2083677"/>
            <a:ext cx="575170" cy="575686"/>
          </a:xfrm>
          <a:prstGeom prst="ellipse">
            <a:avLst/>
          </a:prstGeom>
          <a:solidFill>
            <a:srgbClr val="400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1057" name="Google Shape;1057;p96"/>
          <p:cNvSpPr/>
          <p:nvPr/>
        </p:nvSpPr>
        <p:spPr>
          <a:xfrm>
            <a:off x="6248192" y="2987686"/>
            <a:ext cx="575170" cy="575686"/>
          </a:xfrm>
          <a:prstGeom prst="ellipse">
            <a:avLst/>
          </a:prstGeom>
          <a:solidFill>
            <a:srgbClr val="0E7D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1058" name="Google Shape;1058;p96"/>
          <p:cNvSpPr/>
          <p:nvPr/>
        </p:nvSpPr>
        <p:spPr>
          <a:xfrm>
            <a:off x="6248192" y="3971741"/>
            <a:ext cx="575170" cy="575686"/>
          </a:xfrm>
          <a:prstGeom prst="ellipse">
            <a:avLst/>
          </a:prstGeom>
          <a:solidFill>
            <a:srgbClr val="CB0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
        <p:nvSpPr>
          <p:cNvPr id="1059" name="Google Shape;1059;p96"/>
          <p:cNvSpPr/>
          <p:nvPr/>
        </p:nvSpPr>
        <p:spPr>
          <a:xfrm>
            <a:off x="6248192" y="4880633"/>
            <a:ext cx="575170" cy="575686"/>
          </a:xfrm>
          <a:prstGeom prst="ellipse">
            <a:avLst/>
          </a:prstGeom>
          <a:solidFill>
            <a:srgbClr val="04D7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Helvetica Neue"/>
              <a:ea typeface="Helvetica Neue"/>
              <a:cs typeface="Helvetica Neue"/>
              <a:sym typeface="Helvetica Neue"/>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97"/>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5" name="Google Shape;1065;p97"/>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595959"/>
              </a:buClr>
              <a:buSzPts val="2400"/>
              <a:buNone/>
            </a:pPr>
            <a:r>
              <a:rPr lang="en-US"/>
              <a:t>Больше информации / More information</a:t>
            </a:r>
            <a:endParaRPr/>
          </a:p>
        </p:txBody>
      </p:sp>
      <p:sp>
        <p:nvSpPr>
          <p:cNvPr id="1066" name="Google Shape;1066;p97"/>
          <p:cNvSpPr txBox="1"/>
          <p:nvPr/>
        </p:nvSpPr>
        <p:spPr>
          <a:xfrm>
            <a:off x="741908" y="1211282"/>
            <a:ext cx="9649001" cy="594265"/>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a:p>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Можно и нужно вставлять скриншоты</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cxnSp>
        <p:nvCxnSpPr>
          <p:cNvPr id="1071" name="Google Shape;1071;p98"/>
          <p:cNvCxnSpPr/>
          <p:nvPr/>
        </p:nvCxnSpPr>
        <p:spPr>
          <a:xfrm>
            <a:off x="748577" y="-874184"/>
            <a:ext cx="0" cy="0"/>
          </a:xfrm>
          <a:prstGeom prst="straightConnector1">
            <a:avLst/>
          </a:prstGeom>
          <a:noFill/>
          <a:ln>
            <a:noFill/>
          </a:ln>
        </p:spPr>
      </p:cxnSp>
      <p:cxnSp>
        <p:nvCxnSpPr>
          <p:cNvPr id="1072" name="Google Shape;1072;p98"/>
          <p:cNvCxnSpPr/>
          <p:nvPr/>
        </p:nvCxnSpPr>
        <p:spPr>
          <a:xfrm>
            <a:off x="748577" y="-874184"/>
            <a:ext cx="0" cy="0"/>
          </a:xfrm>
          <a:prstGeom prst="straightConnector1">
            <a:avLst/>
          </a:prstGeom>
          <a:noFill/>
          <a:ln>
            <a:noFill/>
          </a:ln>
        </p:spPr>
      </p:cxnSp>
      <p:sp>
        <p:nvSpPr>
          <p:cNvPr id="1073" name="Google Shape;1073;p98"/>
          <p:cNvSpPr/>
          <p:nvPr/>
        </p:nvSpPr>
        <p:spPr>
          <a:xfrm flipH="1">
            <a:off x="1587" y="0"/>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074" name="Google Shape;1074;p98"/>
          <p:cNvSpPr txBox="1"/>
          <p:nvPr/>
        </p:nvSpPr>
        <p:spPr>
          <a:xfrm>
            <a:off x="298441" y="5026856"/>
            <a:ext cx="7039697" cy="7017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lt1"/>
                </a:solidFill>
                <a:latin typeface="Helvetica Neue"/>
                <a:ea typeface="Helvetica Neue"/>
                <a:cs typeface="Helvetica Neue"/>
                <a:sym typeface="Helvetica Neue"/>
              </a:rPr>
              <a:t>Приложение</a:t>
            </a:r>
            <a:endParaRPr b="1" sz="4400">
              <a:solidFill>
                <a:schemeClr val="lt1"/>
              </a:solidFill>
              <a:latin typeface="Helvetica Neue"/>
              <a:ea typeface="Helvetica Neue"/>
              <a:cs typeface="Helvetica Neue"/>
              <a:sym typeface="Helvetica Neue"/>
            </a:endParaRPr>
          </a:p>
        </p:txBody>
      </p:sp>
      <p:sp>
        <p:nvSpPr>
          <p:cNvPr id="1075" name="Google Shape;1075;p98"/>
          <p:cNvSpPr txBox="1"/>
          <p:nvPr/>
        </p:nvSpPr>
        <p:spPr>
          <a:xfrm>
            <a:off x="403058" y="5728587"/>
            <a:ext cx="611003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Helvetica Neue"/>
                <a:ea typeface="Helvetica Neue"/>
                <a:cs typeface="Helvetica Neue"/>
                <a:sym typeface="Helvetica Neue"/>
              </a:rPr>
              <a:t>Рекомендуемые форматы слайдов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cxnSp>
        <p:nvCxnSpPr>
          <p:cNvPr id="164" name="Google Shape;164;p27"/>
          <p:cNvCxnSpPr/>
          <p:nvPr/>
        </p:nvCxnSpPr>
        <p:spPr>
          <a:xfrm>
            <a:off x="748577" y="-874184"/>
            <a:ext cx="0" cy="0"/>
          </a:xfrm>
          <a:prstGeom prst="straightConnector1">
            <a:avLst/>
          </a:prstGeom>
          <a:noFill/>
          <a:ln>
            <a:noFill/>
          </a:ln>
        </p:spPr>
      </p:cxnSp>
      <p:cxnSp>
        <p:nvCxnSpPr>
          <p:cNvPr id="165" name="Google Shape;165;p27"/>
          <p:cNvCxnSpPr/>
          <p:nvPr/>
        </p:nvCxnSpPr>
        <p:spPr>
          <a:xfrm>
            <a:off x="748577" y="-874184"/>
            <a:ext cx="0" cy="0"/>
          </a:xfrm>
          <a:prstGeom prst="straightConnector1">
            <a:avLst/>
          </a:prstGeom>
          <a:noFill/>
          <a:ln>
            <a:noFill/>
          </a:ln>
        </p:spPr>
      </p:cxnSp>
      <p:sp>
        <p:nvSpPr>
          <p:cNvPr id="166" name="Google Shape;166;p27"/>
          <p:cNvSpPr/>
          <p:nvPr/>
        </p:nvSpPr>
        <p:spPr>
          <a:xfrm flipH="1">
            <a:off x="0" y="-1690"/>
            <a:ext cx="7633406" cy="6859690"/>
          </a:xfrm>
          <a:custGeom>
            <a:rect b="b" l="l" r="r" t="t"/>
            <a:pathLst>
              <a:path extrusionOk="0" h="5143500" w="546051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67" name="Google Shape;167;p27"/>
          <p:cNvSpPr txBox="1"/>
          <p:nvPr/>
        </p:nvSpPr>
        <p:spPr>
          <a:xfrm>
            <a:off x="358733" y="4421084"/>
            <a:ext cx="6083717" cy="120340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000">
                <a:solidFill>
                  <a:schemeClr val="lt1"/>
                </a:solidFill>
                <a:latin typeface="Helvetica Neue"/>
                <a:ea typeface="Helvetica Neue"/>
                <a:cs typeface="Helvetica Neue"/>
                <a:sym typeface="Helvetica Neue"/>
              </a:rPr>
              <a:t>Профиль компании      </a:t>
            </a:r>
            <a:endParaRPr/>
          </a:p>
          <a:p>
            <a:pPr indent="0" lvl="0" marL="0" marR="0" rtl="0" algn="l">
              <a:lnSpc>
                <a:spcPct val="90000"/>
              </a:lnSpc>
              <a:spcBef>
                <a:spcPts val="0"/>
              </a:spcBef>
              <a:spcAft>
                <a:spcPts val="0"/>
              </a:spcAft>
              <a:buNone/>
            </a:pPr>
            <a:r>
              <a:rPr b="1" lang="en-US" sz="4000">
                <a:solidFill>
                  <a:schemeClr val="lt1"/>
                </a:solidFill>
                <a:latin typeface="Helvetica Neue"/>
                <a:ea typeface="Helvetica Neue"/>
                <a:cs typeface="Helvetica Neue"/>
                <a:sym typeface="Helvetica Neue"/>
              </a:rPr>
              <a:t>Company profile</a:t>
            </a:r>
            <a:endParaRPr/>
          </a:p>
        </p:txBody>
      </p:sp>
      <p:sp>
        <p:nvSpPr>
          <p:cNvPr id="168" name="Google Shape;168;p27"/>
          <p:cNvSpPr txBox="1"/>
          <p:nvPr/>
        </p:nvSpPr>
        <p:spPr>
          <a:xfrm>
            <a:off x="398526" y="5792087"/>
            <a:ext cx="6499579" cy="55656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400">
                <a:solidFill>
                  <a:schemeClr val="lt1"/>
                </a:solidFill>
                <a:latin typeface="Helvetica Neue"/>
                <a:ea typeface="Helvetica Neue"/>
                <a:cs typeface="Helvetica Neue"/>
                <a:sym typeface="Helvetica Neue"/>
              </a:rPr>
              <a:t>В этом блоке расскажите о вашей компании (сфера деятельности, миссия, интересные факты, цифры, количество сотрудников и подобное)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99"/>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1" name="Google Shape;1081;p99"/>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3F3F3F"/>
              </a:buClr>
              <a:buSzPts val="2400"/>
              <a:buNone/>
            </a:pPr>
            <a:r>
              <a:rPr lang="en-US"/>
              <a:t>Больше информации / More information</a:t>
            </a:r>
            <a:endParaRPr/>
          </a:p>
        </p:txBody>
      </p:sp>
      <p:sp>
        <p:nvSpPr>
          <p:cNvPr id="1082" name="Google Shape;1082;p99"/>
          <p:cNvSpPr txBox="1"/>
          <p:nvPr/>
        </p:nvSpPr>
        <p:spPr>
          <a:xfrm>
            <a:off x="725866" y="954609"/>
            <a:ext cx="10664029" cy="852798"/>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 Если это текст, то используйте двухколоночную верстку – ее проще читать. Если вставляете иллюстрации, скриншоты, инфографику, давайте комментарии рядом.</a:t>
            </a:r>
            <a:endParaRPr/>
          </a:p>
        </p:txBody>
      </p:sp>
      <p:sp>
        <p:nvSpPr>
          <p:cNvPr id="1083" name="Google Shape;1083;p99"/>
          <p:cNvSpPr txBox="1"/>
          <p:nvPr/>
        </p:nvSpPr>
        <p:spPr>
          <a:xfrm>
            <a:off x="689809" y="1892968"/>
            <a:ext cx="1110113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l">
              <a:spcBef>
                <a:spcPts val="0"/>
              </a:spcBef>
              <a:spcAft>
                <a:spcPts val="0"/>
              </a:spcAft>
              <a:buNone/>
            </a:pPr>
            <a:r>
              <a:t/>
            </a:r>
            <a:endParaRPr sz="1400">
              <a:solidFill>
                <a:srgbClr val="7F7F7F"/>
              </a:solidFill>
              <a:latin typeface="Helvetica Neue"/>
              <a:ea typeface="Helvetica Neue"/>
              <a:cs typeface="Helvetica Neue"/>
              <a:sym typeface="Helvetica Neue"/>
            </a:endParaRPr>
          </a:p>
          <a:p>
            <a:pPr indent="0" lvl="0" marL="0" marR="0" rtl="0" algn="l">
              <a:spcBef>
                <a:spcPts val="0"/>
              </a:spcBef>
              <a:spcAft>
                <a:spcPts val="0"/>
              </a:spcAft>
              <a:buNone/>
            </a:pPr>
            <a:r>
              <a:rPr lang="en-US" sz="1400">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l">
              <a:spcBef>
                <a:spcPts val="0"/>
              </a:spcBef>
              <a:spcAft>
                <a:spcPts val="0"/>
              </a:spcAft>
              <a:buNone/>
            </a:pPr>
            <a:r>
              <a:t/>
            </a:r>
            <a:endParaRPr sz="1400">
              <a:solidFill>
                <a:srgbClr val="7F7F7F"/>
              </a:solidFill>
              <a:latin typeface="Helvetica Neue"/>
              <a:ea typeface="Helvetica Neue"/>
              <a:cs typeface="Helvetica Neue"/>
              <a:sym typeface="Helvetica Neue"/>
            </a:endParaRPr>
          </a:p>
          <a:p>
            <a:pPr indent="0" lvl="0" marL="0" marR="0" rtl="0" algn="l">
              <a:spcBef>
                <a:spcPts val="0"/>
              </a:spcBef>
              <a:spcAft>
                <a:spcPts val="0"/>
              </a:spcAft>
              <a:buNone/>
            </a:pPr>
            <a:r>
              <a:rPr lang="en-US" sz="1400">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400">
              <a:solidFill>
                <a:srgbClr val="7F7F7F"/>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rgbClr val="7F7F7F"/>
              </a:solidFill>
              <a:latin typeface="Helvetica Neue"/>
              <a:ea typeface="Helvetica Neue"/>
              <a:cs typeface="Helvetica Neue"/>
              <a:sym typeface="Helvetica Neue"/>
            </a:endParaRPr>
          </a:p>
          <a:p>
            <a:pPr indent="0" lvl="0" marL="0" marR="0" rtl="0" algn="l">
              <a:spcBef>
                <a:spcPts val="0"/>
              </a:spcBef>
              <a:spcAft>
                <a:spcPts val="0"/>
              </a:spcAft>
              <a:buNone/>
            </a:pPr>
            <a:r>
              <a:rPr lang="en-US" sz="1400">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l">
              <a:spcBef>
                <a:spcPts val="0"/>
              </a:spcBef>
              <a:spcAft>
                <a:spcPts val="0"/>
              </a:spcAft>
              <a:buNone/>
            </a:pPr>
            <a:r>
              <a:t/>
            </a:r>
            <a:endParaRPr sz="1400">
              <a:solidFill>
                <a:srgbClr val="7F7F7F"/>
              </a:solidFill>
              <a:latin typeface="Helvetica Neue"/>
              <a:ea typeface="Helvetica Neue"/>
              <a:cs typeface="Helvetica Neue"/>
              <a:sym typeface="Helvetica Neue"/>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00"/>
          <p:cNvSpPr txBox="1"/>
          <p:nvPr/>
        </p:nvSpPr>
        <p:spPr>
          <a:xfrm>
            <a:off x="6033895" y="939536"/>
            <a:ext cx="184731" cy="20589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9" name="Google Shape;1089;p100"/>
          <p:cNvSpPr txBox="1"/>
          <p:nvPr>
            <p:ph idx="1" type="body"/>
          </p:nvPr>
        </p:nvSpPr>
        <p:spPr>
          <a:xfrm>
            <a:off x="650874" y="296864"/>
            <a:ext cx="11331330" cy="771915"/>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3F3F3F"/>
              </a:buClr>
              <a:buSzPts val="2400"/>
              <a:buNone/>
            </a:pPr>
            <a:r>
              <a:rPr lang="en-US"/>
              <a:t>Больше информации / More information</a:t>
            </a:r>
            <a:endParaRPr/>
          </a:p>
        </p:txBody>
      </p:sp>
      <p:sp>
        <p:nvSpPr>
          <p:cNvPr id="1090" name="Google Shape;1090;p100"/>
          <p:cNvSpPr txBox="1"/>
          <p:nvPr/>
        </p:nvSpPr>
        <p:spPr>
          <a:xfrm>
            <a:off x="725866" y="954609"/>
            <a:ext cx="10664029" cy="852798"/>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 Если это текст, то используйте двухколоночную верстку – ее проще читать. Если вставляете иллюстрации, скриншоты, инфографику, давайте комментарии рядом.</a:t>
            </a:r>
            <a:endParaRPr/>
          </a:p>
        </p:txBody>
      </p:sp>
      <p:sp>
        <p:nvSpPr>
          <p:cNvPr id="1091" name="Google Shape;1091;p100"/>
          <p:cNvSpPr txBox="1"/>
          <p:nvPr/>
        </p:nvSpPr>
        <p:spPr>
          <a:xfrm>
            <a:off x="5839325" y="2197768"/>
            <a:ext cx="5967663"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l">
              <a:spcBef>
                <a:spcPts val="0"/>
              </a:spcBef>
              <a:spcAft>
                <a:spcPts val="0"/>
              </a:spcAft>
              <a:buNone/>
            </a:pPr>
            <a:r>
              <a:t/>
            </a:r>
            <a:endParaRPr sz="1400">
              <a:solidFill>
                <a:srgbClr val="7F7F7F"/>
              </a:solidFill>
              <a:latin typeface="Helvetica Neue"/>
              <a:ea typeface="Helvetica Neue"/>
              <a:cs typeface="Helvetica Neue"/>
              <a:sym typeface="Helvetica Neue"/>
            </a:endParaRPr>
          </a:p>
          <a:p>
            <a:pPr indent="0" lvl="0" marL="0" marR="0" rtl="0" algn="l">
              <a:spcBef>
                <a:spcPts val="0"/>
              </a:spcBef>
              <a:spcAft>
                <a:spcPts val="0"/>
              </a:spcAft>
              <a:buNone/>
            </a:pPr>
            <a:r>
              <a:rPr lang="en-US" sz="1400">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l">
              <a:spcBef>
                <a:spcPts val="0"/>
              </a:spcBef>
              <a:spcAft>
                <a:spcPts val="0"/>
              </a:spcAft>
              <a:buNone/>
            </a:pPr>
            <a:r>
              <a:t/>
            </a:r>
            <a:endParaRPr sz="1400">
              <a:solidFill>
                <a:srgbClr val="7F7F7F"/>
              </a:solidFill>
              <a:latin typeface="Helvetica Neue"/>
              <a:ea typeface="Helvetica Neue"/>
              <a:cs typeface="Helvetica Neue"/>
              <a:sym typeface="Helvetica Neue"/>
            </a:endParaRPr>
          </a:p>
          <a:p>
            <a:pPr indent="0" lvl="0" marL="0" marR="0" rtl="0" algn="l">
              <a:spcBef>
                <a:spcPts val="0"/>
              </a:spcBef>
              <a:spcAft>
                <a:spcPts val="0"/>
              </a:spcAft>
              <a:buNone/>
            </a:pPr>
            <a:r>
              <a:rPr lang="en-US" sz="1400">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a:t>
            </a:r>
            <a:endParaRPr sz="1400">
              <a:solidFill>
                <a:srgbClr val="7F7F7F"/>
              </a:solidFill>
              <a:latin typeface="Helvetica Neue"/>
              <a:ea typeface="Helvetica Neue"/>
              <a:cs typeface="Helvetica Neue"/>
              <a:sym typeface="Helvetica Neue"/>
            </a:endParaRPr>
          </a:p>
        </p:txBody>
      </p:sp>
      <p:sp>
        <p:nvSpPr>
          <p:cNvPr id="1092" name="Google Shape;1092;p100"/>
          <p:cNvSpPr/>
          <p:nvPr>
            <p:ph idx="2" type="pic"/>
          </p:nvPr>
        </p:nvSpPr>
        <p:spPr>
          <a:xfrm>
            <a:off x="931353" y="2108200"/>
            <a:ext cx="4477962" cy="4292600"/>
          </a:xfrm>
          <a:prstGeom prst="ellipse">
            <a:avLst/>
          </a:prstGeom>
          <a:noFill/>
          <a:ln>
            <a:noFill/>
          </a:ln>
        </p:spPr>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01"/>
          <p:cNvSpPr txBox="1"/>
          <p:nvPr/>
        </p:nvSpPr>
        <p:spPr>
          <a:xfrm>
            <a:off x="731838" y="849037"/>
            <a:ext cx="9316531" cy="852798"/>
          </a:xfrm>
          <a:prstGeom prst="rect">
            <a:avLst/>
          </a:prstGeom>
          <a:solidFill>
            <a:srgbClr val="D0CECE"/>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 Если это текст, то используйте двухколоночную верстку – ее проще читать. Если вставляете иллюстрации, скриншоты, инфографику, давайте комментарии рядом.</a:t>
            </a:r>
            <a:endParaRPr/>
          </a:p>
        </p:txBody>
      </p:sp>
      <p:sp>
        <p:nvSpPr>
          <p:cNvPr id="1098" name="Google Shape;1098;p101"/>
          <p:cNvSpPr txBox="1"/>
          <p:nvPr>
            <p:ph idx="1" type="body"/>
          </p:nvPr>
        </p:nvSpPr>
        <p:spPr>
          <a:xfrm>
            <a:off x="640715" y="235903"/>
            <a:ext cx="5769917" cy="65246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30000"/>
              </a:lnSpc>
              <a:spcBef>
                <a:spcPts val="0"/>
              </a:spcBef>
              <a:spcAft>
                <a:spcPts val="0"/>
              </a:spcAft>
              <a:buClr>
                <a:srgbClr val="595959"/>
              </a:buClr>
              <a:buSzPct val="100000"/>
              <a:buNone/>
            </a:pPr>
            <a:r>
              <a:rPr lang="en-US"/>
              <a:t>Больше информации / More information</a:t>
            </a:r>
            <a:endParaRPr/>
          </a:p>
          <a:p>
            <a:pPr indent="0" lvl="0" marL="0" rtl="0" algn="l">
              <a:lnSpc>
                <a:spcPct val="90000"/>
              </a:lnSpc>
              <a:spcBef>
                <a:spcPts val="0"/>
              </a:spcBef>
              <a:spcAft>
                <a:spcPts val="0"/>
              </a:spcAft>
              <a:buClr>
                <a:srgbClr val="595959"/>
              </a:buClr>
              <a:buSzPct val="100000"/>
              <a:buNone/>
            </a:pPr>
            <a:r>
              <a:t/>
            </a:r>
            <a:endParaRPr/>
          </a:p>
        </p:txBody>
      </p:sp>
      <p:sp>
        <p:nvSpPr>
          <p:cNvPr id="1099" name="Google Shape;1099;p101"/>
          <p:cNvSpPr/>
          <p:nvPr/>
        </p:nvSpPr>
        <p:spPr>
          <a:xfrm>
            <a:off x="6096000" y="2230786"/>
            <a:ext cx="657581" cy="657755"/>
          </a:xfrm>
          <a:prstGeom prst="rect">
            <a:avLst/>
          </a:prstGeom>
          <a:solidFill>
            <a:schemeClr val="accent4"/>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1100" name="Google Shape;1100;p101"/>
          <p:cNvSpPr txBox="1"/>
          <p:nvPr/>
        </p:nvSpPr>
        <p:spPr>
          <a:xfrm>
            <a:off x="6096000" y="2192374"/>
            <a:ext cx="672883" cy="700198"/>
          </a:xfrm>
          <a:prstGeom prst="rect">
            <a:avLst/>
          </a:prstGeom>
          <a:solidFill>
            <a:srgbClr val="4002D3"/>
          </a:solid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4</a:t>
            </a:r>
            <a:endParaRPr/>
          </a:p>
        </p:txBody>
      </p:sp>
      <p:sp>
        <p:nvSpPr>
          <p:cNvPr id="1101" name="Google Shape;1101;p101"/>
          <p:cNvSpPr/>
          <p:nvPr/>
        </p:nvSpPr>
        <p:spPr>
          <a:xfrm>
            <a:off x="6106371" y="3441436"/>
            <a:ext cx="657581" cy="657754"/>
          </a:xfrm>
          <a:prstGeom prst="rect">
            <a:avLst/>
          </a:prstGeom>
          <a:solidFill>
            <a:srgbClr val="04D71B"/>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1102" name="Google Shape;1102;p101"/>
          <p:cNvSpPr txBox="1"/>
          <p:nvPr/>
        </p:nvSpPr>
        <p:spPr>
          <a:xfrm>
            <a:off x="6184803" y="3400407"/>
            <a:ext cx="446755"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5</a:t>
            </a:r>
            <a:endParaRPr/>
          </a:p>
        </p:txBody>
      </p:sp>
      <p:sp>
        <p:nvSpPr>
          <p:cNvPr id="1103" name="Google Shape;1103;p101"/>
          <p:cNvSpPr/>
          <p:nvPr/>
        </p:nvSpPr>
        <p:spPr>
          <a:xfrm>
            <a:off x="748114" y="4638872"/>
            <a:ext cx="657581" cy="657755"/>
          </a:xfrm>
          <a:prstGeom prst="rect">
            <a:avLst/>
          </a:prstGeom>
          <a:solidFill>
            <a:schemeClr val="accent3"/>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1104" name="Google Shape;1104;p101"/>
          <p:cNvSpPr txBox="1"/>
          <p:nvPr/>
        </p:nvSpPr>
        <p:spPr>
          <a:xfrm>
            <a:off x="808323" y="4600460"/>
            <a:ext cx="551470"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3</a:t>
            </a:r>
            <a:endParaRPr/>
          </a:p>
        </p:txBody>
      </p:sp>
      <p:sp>
        <p:nvSpPr>
          <p:cNvPr id="1105" name="Google Shape;1105;p101"/>
          <p:cNvSpPr/>
          <p:nvPr/>
        </p:nvSpPr>
        <p:spPr>
          <a:xfrm>
            <a:off x="748114" y="3430903"/>
            <a:ext cx="657581" cy="657755"/>
          </a:xfrm>
          <a:prstGeom prst="rect">
            <a:avLst/>
          </a:prstGeom>
          <a:solidFill>
            <a:srgbClr val="CB024E"/>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1106" name="Google Shape;1106;p101"/>
          <p:cNvSpPr txBox="1"/>
          <p:nvPr/>
        </p:nvSpPr>
        <p:spPr>
          <a:xfrm>
            <a:off x="789353" y="3388242"/>
            <a:ext cx="551470"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2</a:t>
            </a:r>
            <a:endParaRPr/>
          </a:p>
        </p:txBody>
      </p:sp>
      <p:sp>
        <p:nvSpPr>
          <p:cNvPr id="1107" name="Google Shape;1107;p101"/>
          <p:cNvSpPr/>
          <p:nvPr/>
        </p:nvSpPr>
        <p:spPr>
          <a:xfrm>
            <a:off x="755766" y="2192374"/>
            <a:ext cx="657581" cy="657755"/>
          </a:xfrm>
          <a:prstGeom prst="rect">
            <a:avLst/>
          </a:prstGeom>
          <a:solidFill>
            <a:srgbClr val="0E7D6F"/>
          </a:solidFill>
          <a:ln>
            <a:noFill/>
          </a:ln>
        </p:spPr>
        <p:txBody>
          <a:bodyPr anchorCtr="0" anchor="ctr" bIns="60950" lIns="121925" spcFirstLastPara="1" rIns="121925" wrap="square" tIns="6095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1108" name="Google Shape;1108;p101"/>
          <p:cNvSpPr txBox="1"/>
          <p:nvPr/>
        </p:nvSpPr>
        <p:spPr>
          <a:xfrm>
            <a:off x="829645" y="2225052"/>
            <a:ext cx="467319" cy="700198"/>
          </a:xfrm>
          <a:prstGeom prst="rect">
            <a:avLst/>
          </a:prstGeom>
          <a:noFill/>
          <a:ln>
            <a:noFill/>
          </a:ln>
        </p:spPr>
        <p:txBody>
          <a:bodyPr anchorCtr="0" anchor="t" bIns="60950" lIns="121925" spcFirstLastPara="1" rIns="121925" wrap="square" tIns="60950">
            <a:spAutoFit/>
          </a:bodyPr>
          <a:lstStyle/>
          <a:p>
            <a:pPr indent="0" lvl="0" marL="0" marR="0" rtl="0" algn="ctr">
              <a:spcBef>
                <a:spcPts val="0"/>
              </a:spcBef>
              <a:spcAft>
                <a:spcPts val="0"/>
              </a:spcAft>
              <a:buNone/>
            </a:pPr>
            <a:r>
              <a:rPr lang="en-US" sz="3750">
                <a:solidFill>
                  <a:schemeClr val="lt1"/>
                </a:solidFill>
                <a:latin typeface="Lato Light"/>
                <a:ea typeface="Lato Light"/>
                <a:cs typeface="Lato Light"/>
                <a:sym typeface="Lato Light"/>
              </a:rPr>
              <a:t>1</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grpSp>
        <p:nvGrpSpPr>
          <p:cNvPr id="1114" name="Google Shape;1114;p102"/>
          <p:cNvGrpSpPr/>
          <p:nvPr/>
        </p:nvGrpSpPr>
        <p:grpSpPr>
          <a:xfrm>
            <a:off x="0" y="5280678"/>
            <a:ext cx="12192000" cy="1703476"/>
            <a:chOff x="0" y="5280678"/>
            <a:chExt cx="12192000" cy="1703476"/>
          </a:xfrm>
        </p:grpSpPr>
        <p:sp>
          <p:nvSpPr>
            <p:cNvPr id="1115" name="Google Shape;1115;p102"/>
            <p:cNvSpPr/>
            <p:nvPr/>
          </p:nvSpPr>
          <p:spPr>
            <a:xfrm>
              <a:off x="0" y="5280678"/>
              <a:ext cx="12192000" cy="1635487"/>
            </a:xfrm>
            <a:prstGeom prst="rect">
              <a:avLst/>
            </a:prstGeom>
            <a:solidFill>
              <a:srgbClr val="0E7D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Изображение выглядит как объект, легкий, движение, часы&#10;&#10;Автоматически созданное описание" id="1116" name="Google Shape;1116;p102"/>
            <p:cNvPicPr preferRelativeResize="0"/>
            <p:nvPr/>
          </p:nvPicPr>
          <p:blipFill rotWithShape="1">
            <a:blip r:embed="rId3">
              <a:alphaModFix amt="2000"/>
            </a:blip>
            <a:srcRect b="0" l="3700" r="6602" t="78608"/>
            <a:stretch/>
          </p:blipFill>
          <p:spPr>
            <a:xfrm>
              <a:off x="0" y="5348666"/>
              <a:ext cx="12192000" cy="1635488"/>
            </a:xfrm>
            <a:prstGeom prst="rect">
              <a:avLst/>
            </a:prstGeom>
            <a:noFill/>
            <a:ln>
              <a:noFill/>
            </a:ln>
          </p:spPr>
        </p:pic>
      </p:grpSp>
      <p:sp>
        <p:nvSpPr>
          <p:cNvPr id="1117" name="Google Shape;1117;p102"/>
          <p:cNvSpPr/>
          <p:nvPr/>
        </p:nvSpPr>
        <p:spPr>
          <a:xfrm>
            <a:off x="4643275" y="5659825"/>
            <a:ext cx="3148200" cy="6918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None/>
            </a:pPr>
            <a:r>
              <a:rPr lang="en-US" sz="1200">
                <a:solidFill>
                  <a:schemeClr val="lt1"/>
                </a:solidFill>
                <a:latin typeface="Helvetica Neue"/>
                <a:ea typeface="Helvetica Neue"/>
                <a:cs typeface="Helvetica Neue"/>
                <a:sym typeface="Helvetica Neue"/>
              </a:rPr>
              <a:t>+7 495 215-19-29</a:t>
            </a:r>
            <a:endParaRPr sz="1200">
              <a:solidFill>
                <a:schemeClr val="lt1"/>
              </a:solidFill>
              <a:latin typeface="Helvetica Neue"/>
              <a:ea typeface="Helvetica Neue"/>
              <a:cs typeface="Helvetica Neue"/>
              <a:sym typeface="Helvetica Neue"/>
            </a:endParaRPr>
          </a:p>
          <a:p>
            <a:pPr indent="0" lvl="0" marL="0" marR="0" rtl="0" algn="l">
              <a:lnSpc>
                <a:spcPct val="135000"/>
              </a:lnSpc>
              <a:spcBef>
                <a:spcPts val="0"/>
              </a:spcBef>
              <a:spcAft>
                <a:spcPts val="0"/>
              </a:spcAft>
              <a:buNone/>
            </a:pPr>
            <a:r>
              <a:rPr lang="en-US" sz="1200">
                <a:solidFill>
                  <a:schemeClr val="lt1"/>
                </a:solidFill>
                <a:latin typeface="Helvetica Neue"/>
                <a:ea typeface="Helvetica Neue"/>
                <a:cs typeface="Helvetica Neue"/>
                <a:sym typeface="Helvetica Neue"/>
              </a:rPr>
              <a:t>intranet@rivelty.ru</a:t>
            </a:r>
            <a:endParaRPr sz="1200">
              <a:solidFill>
                <a:schemeClr val="lt1"/>
              </a:solidFill>
              <a:latin typeface="Helvetica Neue"/>
              <a:ea typeface="Helvetica Neue"/>
              <a:cs typeface="Helvetica Neue"/>
              <a:sym typeface="Helvetica Neue"/>
            </a:endParaRPr>
          </a:p>
          <a:p>
            <a:pPr indent="0" lvl="0" marL="0" marR="0" rtl="0" algn="l">
              <a:lnSpc>
                <a:spcPct val="135000"/>
              </a:lnSpc>
              <a:spcBef>
                <a:spcPts val="0"/>
              </a:spcBef>
              <a:spcAft>
                <a:spcPts val="0"/>
              </a:spcAft>
              <a:buNone/>
            </a:pPr>
            <a:r>
              <a:rPr lang="en-US" sz="1200">
                <a:solidFill>
                  <a:schemeClr val="lt1"/>
                </a:solidFill>
                <a:latin typeface="Helvetica Neue"/>
                <a:ea typeface="Helvetica Neue"/>
                <a:cs typeface="Helvetica Neue"/>
                <a:sym typeface="Helvetica Neue"/>
              </a:rPr>
              <a:t>г. Москва, ул. Николоямская, д. 52 стр. 1</a:t>
            </a:r>
            <a:endParaRPr/>
          </a:p>
        </p:txBody>
      </p:sp>
      <p:pic>
        <p:nvPicPr>
          <p:cNvPr id="1118" name="Google Shape;1118;p102">
            <a:hlinkClick r:id="rId4"/>
          </p:cNvPr>
          <p:cNvPicPr preferRelativeResize="0"/>
          <p:nvPr/>
        </p:nvPicPr>
        <p:blipFill rotWithShape="1">
          <a:blip r:embed="rId5">
            <a:alphaModFix/>
          </a:blip>
          <a:srcRect b="0" l="0" r="0" t="0"/>
          <a:stretch/>
        </p:blipFill>
        <p:spPr>
          <a:xfrm>
            <a:off x="8985451" y="5835070"/>
            <a:ext cx="316517" cy="316517"/>
          </a:xfrm>
          <a:prstGeom prst="rect">
            <a:avLst/>
          </a:prstGeom>
          <a:noFill/>
          <a:ln>
            <a:noFill/>
          </a:ln>
        </p:spPr>
      </p:pic>
      <p:pic>
        <p:nvPicPr>
          <p:cNvPr descr="Изображение выглядит как рисунок, знак, часы&#10;&#10;Автоматически созданное описание" id="1119" name="Google Shape;1119;p102"/>
          <p:cNvPicPr preferRelativeResize="0"/>
          <p:nvPr/>
        </p:nvPicPr>
        <p:blipFill rotWithShape="1">
          <a:blip r:embed="rId6">
            <a:alphaModFix/>
          </a:blip>
          <a:srcRect b="0" l="0" r="0" t="0"/>
          <a:stretch/>
        </p:blipFill>
        <p:spPr>
          <a:xfrm>
            <a:off x="729533" y="5671439"/>
            <a:ext cx="1763653" cy="573032"/>
          </a:xfrm>
          <a:prstGeom prst="rect">
            <a:avLst/>
          </a:prstGeom>
          <a:noFill/>
          <a:ln>
            <a:noFill/>
          </a:ln>
        </p:spPr>
      </p:pic>
      <p:sp>
        <p:nvSpPr>
          <p:cNvPr id="1120" name="Google Shape;1120;p102"/>
          <p:cNvSpPr txBox="1"/>
          <p:nvPr>
            <p:ph idx="1" type="body"/>
          </p:nvPr>
        </p:nvSpPr>
        <p:spPr>
          <a:xfrm>
            <a:off x="652145" y="224473"/>
            <a:ext cx="7886700" cy="652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lang="en-US"/>
              <a:t>Кому задать вопросы</a:t>
            </a:r>
            <a:endParaRPr/>
          </a:p>
        </p:txBody>
      </p:sp>
      <p:sp>
        <p:nvSpPr>
          <p:cNvPr id="1121" name="Google Shape;1121;p102"/>
          <p:cNvSpPr txBox="1"/>
          <p:nvPr/>
        </p:nvSpPr>
        <p:spPr>
          <a:xfrm>
            <a:off x="4163311" y="3245399"/>
            <a:ext cx="30756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E7D6F"/>
                </a:solidFill>
                <a:latin typeface="Helvetica Neue"/>
                <a:ea typeface="Helvetica Neue"/>
                <a:cs typeface="Helvetica Neue"/>
                <a:sym typeface="Helvetica Neue"/>
              </a:rPr>
              <a:t>Эльмира Зайнашева</a:t>
            </a:r>
            <a:endParaRPr/>
          </a:p>
          <a:p>
            <a:pPr indent="0" lvl="0" marL="0" marR="0" rtl="0" algn="l">
              <a:spcBef>
                <a:spcPts val="600"/>
              </a:spcBef>
              <a:spcAft>
                <a:spcPts val="0"/>
              </a:spcAft>
              <a:buNone/>
            </a:pPr>
            <a:r>
              <a:rPr lang="en-US" sz="1400">
                <a:solidFill>
                  <a:schemeClr val="dk1"/>
                </a:solidFill>
                <a:latin typeface="Helvetica Neue"/>
                <a:ea typeface="Helvetica Neue"/>
                <a:cs typeface="Helvetica Neue"/>
                <a:sym typeface="Helvetica Neue"/>
              </a:rPr>
              <a:t>Продюсер премии</a:t>
            </a:r>
            <a:endParaRPr/>
          </a:p>
          <a:p>
            <a:pPr indent="0" lvl="0" marL="0" marR="0" rtl="0" algn="l">
              <a:spcBef>
                <a:spcPts val="600"/>
              </a:spcBef>
              <a:spcAft>
                <a:spcPts val="0"/>
              </a:spcAft>
              <a:buNone/>
            </a:pPr>
            <a:r>
              <a:rPr lang="en-US" sz="1400" u="sng">
                <a:solidFill>
                  <a:srgbClr val="4002D3"/>
                </a:solidFill>
                <a:latin typeface="Helvetica Neue"/>
                <a:ea typeface="Helvetica Neue"/>
                <a:cs typeface="Helvetica Neue"/>
                <a:sym typeface="Helvetica Neue"/>
              </a:rPr>
              <a:t>awards@rivelty.ru</a:t>
            </a:r>
            <a:endParaRPr sz="1400" u="sng">
              <a:solidFill>
                <a:srgbClr val="4002D3"/>
              </a:solidFill>
              <a:latin typeface="Helvetica Neue"/>
              <a:ea typeface="Helvetica Neue"/>
              <a:cs typeface="Helvetica Neue"/>
              <a:sym typeface="Helvetica Neue"/>
            </a:endParaRPr>
          </a:p>
        </p:txBody>
      </p:sp>
      <p:sp>
        <p:nvSpPr>
          <p:cNvPr id="1122" name="Google Shape;1122;p102"/>
          <p:cNvSpPr txBox="1"/>
          <p:nvPr/>
        </p:nvSpPr>
        <p:spPr>
          <a:xfrm>
            <a:off x="541543" y="3310950"/>
            <a:ext cx="336017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E7D6F"/>
                </a:solidFill>
                <a:latin typeface="Helvetica Neue"/>
                <a:ea typeface="Helvetica Neue"/>
                <a:cs typeface="Helvetica Neue"/>
                <a:sym typeface="Helvetica Neue"/>
              </a:rPr>
              <a:t>Елена Богданова</a:t>
            </a:r>
            <a:endParaRPr/>
          </a:p>
          <a:p>
            <a:pPr indent="0" lvl="0" marL="0" marR="0" rtl="0" algn="l">
              <a:spcBef>
                <a:spcPts val="600"/>
              </a:spcBef>
              <a:spcAft>
                <a:spcPts val="0"/>
              </a:spcAft>
              <a:buNone/>
            </a:pPr>
            <a:r>
              <a:rPr lang="en-US" sz="1400">
                <a:solidFill>
                  <a:schemeClr val="dk1"/>
                </a:solidFill>
                <a:latin typeface="Helvetica Neue"/>
                <a:ea typeface="Helvetica Neue"/>
                <a:cs typeface="Helvetica Neue"/>
                <a:sym typeface="Helvetica Neue"/>
              </a:rPr>
              <a:t>Инициатор и идейный вдохновитель</a:t>
            </a:r>
            <a:endParaRPr/>
          </a:p>
          <a:p>
            <a:pPr indent="0" lvl="0" marL="0" marR="0" rtl="0" algn="l">
              <a:spcBef>
                <a:spcPts val="600"/>
              </a:spcBef>
              <a:spcAft>
                <a:spcPts val="0"/>
              </a:spcAft>
              <a:buNone/>
            </a:pPr>
            <a:r>
              <a:rPr lang="en-US" sz="1400" u="sng">
                <a:solidFill>
                  <a:srgbClr val="4002D3"/>
                </a:solidFill>
                <a:latin typeface="Helvetica Neue"/>
                <a:ea typeface="Helvetica Neue"/>
                <a:cs typeface="Helvetica Neue"/>
                <a:sym typeface="Helvetica Neue"/>
              </a:rPr>
              <a:t>e.bogdanova@rivelty.ru</a:t>
            </a:r>
            <a:endParaRPr sz="1400" u="sng">
              <a:solidFill>
                <a:srgbClr val="4002D3"/>
              </a:solidFill>
              <a:latin typeface="Helvetica Neue"/>
              <a:ea typeface="Helvetica Neue"/>
              <a:cs typeface="Helvetica Neue"/>
              <a:sym typeface="Helvetica Neue"/>
            </a:endParaRPr>
          </a:p>
        </p:txBody>
      </p:sp>
      <p:pic>
        <p:nvPicPr>
          <p:cNvPr id="1123" name="Google Shape;1123;p102"/>
          <p:cNvPicPr preferRelativeResize="0"/>
          <p:nvPr/>
        </p:nvPicPr>
        <p:blipFill rotWithShape="1">
          <a:blip r:embed="rId7">
            <a:alphaModFix/>
          </a:blip>
          <a:srcRect b="149" l="0" r="0" t="139"/>
          <a:stretch/>
        </p:blipFill>
        <p:spPr>
          <a:xfrm>
            <a:off x="4163311" y="1259833"/>
            <a:ext cx="1777200" cy="1777200"/>
          </a:xfrm>
          <a:prstGeom prst="ellipse">
            <a:avLst/>
          </a:prstGeom>
          <a:noFill/>
          <a:ln>
            <a:noFill/>
          </a:ln>
        </p:spPr>
      </p:pic>
      <p:pic>
        <p:nvPicPr>
          <p:cNvPr id="1124" name="Google Shape;1124;p102"/>
          <p:cNvPicPr preferRelativeResize="0"/>
          <p:nvPr/>
        </p:nvPicPr>
        <p:blipFill rotWithShape="1">
          <a:blip r:embed="rId8">
            <a:alphaModFix/>
          </a:blip>
          <a:srcRect b="0" l="0" r="0" t="0"/>
          <a:stretch/>
        </p:blipFill>
        <p:spPr>
          <a:xfrm>
            <a:off x="729533" y="1269992"/>
            <a:ext cx="1788469" cy="1788469"/>
          </a:xfrm>
          <a:prstGeom prst="ellipse">
            <a:avLst/>
          </a:prstGeom>
          <a:noFill/>
          <a:ln>
            <a:noFill/>
          </a:ln>
        </p:spPr>
      </p:pic>
      <p:sp>
        <p:nvSpPr>
          <p:cNvPr id="1125" name="Google Shape;1125;p102"/>
          <p:cNvSpPr/>
          <p:nvPr/>
        </p:nvSpPr>
        <p:spPr>
          <a:xfrm>
            <a:off x="9310741" y="5741978"/>
            <a:ext cx="1290546" cy="502702"/>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None/>
            </a:pPr>
            <a:r>
              <a:rPr lang="en-US" sz="1200">
                <a:solidFill>
                  <a:schemeClr val="lt1"/>
                </a:solidFill>
                <a:latin typeface="Helvetica Neue"/>
                <a:ea typeface="Helvetica Neue"/>
                <a:cs typeface="Helvetica Neue"/>
                <a:sym typeface="Helvetica Neue"/>
              </a:rPr>
              <a:t>#RIawards</a:t>
            </a:r>
            <a:endParaRPr sz="1200">
              <a:solidFill>
                <a:schemeClr val="lt1"/>
              </a:solidFill>
              <a:latin typeface="Helvetica Neue"/>
              <a:ea typeface="Helvetica Neue"/>
              <a:cs typeface="Helvetica Neue"/>
              <a:sym typeface="Helvetica Neue"/>
            </a:endParaRPr>
          </a:p>
          <a:p>
            <a:pPr indent="0" lvl="0" marL="0" marR="0" rtl="0" algn="l">
              <a:lnSpc>
                <a:spcPct val="135000"/>
              </a:lnSpc>
              <a:spcBef>
                <a:spcPts val="0"/>
              </a:spcBef>
              <a:spcAft>
                <a:spcPts val="0"/>
              </a:spcAft>
              <a:buNone/>
            </a:pPr>
            <a:r>
              <a:rPr lang="en-US" sz="1200">
                <a:solidFill>
                  <a:schemeClr val="lt1"/>
                </a:solidFill>
                <a:latin typeface="Helvetica Neue"/>
                <a:ea typeface="Helvetica Neue"/>
                <a:cs typeface="Helvetica Neue"/>
                <a:sym typeface="Helvetica Neue"/>
              </a:rPr>
              <a:t>awards.rivelty.ru</a:t>
            </a:r>
            <a:endParaRPr sz="1200">
              <a:solidFill>
                <a:schemeClr val="lt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nvSpPr>
        <p:spPr>
          <a:xfrm>
            <a:off x="5508923" y="2683395"/>
            <a:ext cx="2993339" cy="338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География/ Location</a:t>
            </a:r>
            <a:r>
              <a:rPr lang="en-US" sz="1600">
                <a:solidFill>
                  <a:schemeClr val="dk1"/>
                </a:solidFill>
                <a:latin typeface="Arial"/>
                <a:ea typeface="Arial"/>
                <a:cs typeface="Arial"/>
                <a:sym typeface="Arial"/>
              </a:rPr>
              <a:t> </a:t>
            </a:r>
            <a:endParaRPr/>
          </a:p>
        </p:txBody>
      </p:sp>
      <p:sp>
        <p:nvSpPr>
          <p:cNvPr id="175" name="Google Shape;175;p28"/>
          <p:cNvSpPr/>
          <p:nvPr/>
        </p:nvSpPr>
        <p:spPr>
          <a:xfrm>
            <a:off x="5592049" y="3082085"/>
            <a:ext cx="4632606" cy="461671"/>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Где находится ваша компания: страна, город, регион/ Where your company located: country, city, region </a:t>
            </a:r>
            <a:endParaRPr/>
          </a:p>
        </p:txBody>
      </p:sp>
      <p:sp>
        <p:nvSpPr>
          <p:cNvPr id="176" name="Google Shape;176;p28"/>
          <p:cNvSpPr txBox="1"/>
          <p:nvPr/>
        </p:nvSpPr>
        <p:spPr>
          <a:xfrm>
            <a:off x="5508923" y="3858254"/>
            <a:ext cx="2993339" cy="35138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600">
                <a:solidFill>
                  <a:schemeClr val="dk1"/>
                </a:solidFill>
                <a:latin typeface="Arial"/>
                <a:ea typeface="Arial"/>
                <a:cs typeface="Arial"/>
                <a:sym typeface="Arial"/>
              </a:rPr>
              <a:t>Отрасль/ Industry</a:t>
            </a:r>
            <a:endParaRPr/>
          </a:p>
        </p:txBody>
      </p:sp>
      <p:sp>
        <p:nvSpPr>
          <p:cNvPr id="177" name="Google Shape;177;p28"/>
          <p:cNvSpPr/>
          <p:nvPr/>
        </p:nvSpPr>
        <p:spPr>
          <a:xfrm>
            <a:off x="5603925" y="4232726"/>
            <a:ext cx="4644480" cy="461671"/>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Металлургия, нефтегаз, ИТ, финансы, производство и другие / Metal and mining, oil and gas, IT, finances, retail, etc.</a:t>
            </a:r>
            <a:endParaRPr sz="1200">
              <a:solidFill>
                <a:schemeClr val="dk1"/>
              </a:solidFill>
              <a:latin typeface="Calibri"/>
              <a:ea typeface="Calibri"/>
              <a:cs typeface="Calibri"/>
              <a:sym typeface="Calibri"/>
            </a:endParaRPr>
          </a:p>
        </p:txBody>
      </p:sp>
      <p:sp>
        <p:nvSpPr>
          <p:cNvPr id="178" name="Google Shape;178;p28"/>
          <p:cNvSpPr txBox="1"/>
          <p:nvPr/>
        </p:nvSpPr>
        <p:spPr>
          <a:xfrm>
            <a:off x="5477332" y="5204020"/>
            <a:ext cx="3668604" cy="35138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600">
                <a:solidFill>
                  <a:schemeClr val="dk1"/>
                </a:solidFill>
                <a:latin typeface="Arial"/>
                <a:ea typeface="Arial"/>
                <a:cs typeface="Arial"/>
                <a:sym typeface="Arial"/>
              </a:rPr>
              <a:t>Размер компании/ Company size </a:t>
            </a:r>
            <a:endParaRPr b="1" sz="1600">
              <a:solidFill>
                <a:schemeClr val="dk1"/>
              </a:solidFill>
              <a:latin typeface="Arial"/>
              <a:ea typeface="Arial"/>
              <a:cs typeface="Arial"/>
              <a:sym typeface="Arial"/>
            </a:endParaRPr>
          </a:p>
        </p:txBody>
      </p:sp>
      <p:sp>
        <p:nvSpPr>
          <p:cNvPr id="179" name="Google Shape;179;p28"/>
          <p:cNvSpPr/>
          <p:nvPr/>
        </p:nvSpPr>
        <p:spPr>
          <a:xfrm>
            <a:off x="5586726" y="5660992"/>
            <a:ext cx="4744806" cy="286688"/>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200">
                <a:solidFill>
                  <a:schemeClr val="dk1"/>
                </a:solidFill>
                <a:latin typeface="Arial"/>
                <a:ea typeface="Arial"/>
                <a:cs typeface="Arial"/>
                <a:sym typeface="Arial"/>
              </a:rPr>
              <a:t>Общее количество сотрудников/ Number of employees</a:t>
            </a:r>
            <a:endParaRPr sz="1200">
              <a:solidFill>
                <a:schemeClr val="dk1"/>
              </a:solidFill>
              <a:latin typeface="Arial"/>
              <a:ea typeface="Arial"/>
              <a:cs typeface="Arial"/>
              <a:sym typeface="Arial"/>
            </a:endParaRPr>
          </a:p>
        </p:txBody>
      </p:sp>
      <p:sp>
        <p:nvSpPr>
          <p:cNvPr id="180" name="Google Shape;180;p28"/>
          <p:cNvSpPr txBox="1"/>
          <p:nvPr/>
        </p:nvSpPr>
        <p:spPr>
          <a:xfrm>
            <a:off x="5591816" y="1533492"/>
            <a:ext cx="4548742" cy="452881"/>
          </a:xfrm>
          <a:prstGeom prst="rect">
            <a:avLst/>
          </a:prstGeom>
          <a:solidFill>
            <a:srgbClr val="D8D8D8"/>
          </a:solidFill>
          <a:ln>
            <a:noFill/>
          </a:ln>
        </p:spPr>
        <p:txBody>
          <a:bodyPr anchorCtr="0" anchor="ctr" bIns="22850" lIns="45700" spcFirstLastPara="1" rIns="45700" wrap="square" tIns="22850">
            <a:spAutoFit/>
          </a:bodyPr>
          <a:lstStyle/>
          <a:p>
            <a:pPr indent="0" lvl="0" marL="0" marR="0" rtl="0" algn="l">
              <a:lnSpc>
                <a:spcPct val="115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Напишите 2-3 предложения о том, чем занимается компания </a:t>
            </a:r>
            <a:r>
              <a:rPr b="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Explain</a:t>
            </a:r>
            <a:r>
              <a:rPr b="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what your company does in 2-3 sentences</a:t>
            </a:r>
            <a:endParaRPr sz="1200">
              <a:solidFill>
                <a:schemeClr val="dk1"/>
              </a:solidFill>
              <a:latin typeface="Arial"/>
              <a:ea typeface="Arial"/>
              <a:cs typeface="Arial"/>
              <a:sym typeface="Arial"/>
            </a:endParaRPr>
          </a:p>
        </p:txBody>
      </p:sp>
      <p:sp>
        <p:nvSpPr>
          <p:cNvPr id="181" name="Google Shape;181;p28"/>
          <p:cNvSpPr/>
          <p:nvPr/>
        </p:nvSpPr>
        <p:spPr>
          <a:xfrm>
            <a:off x="5496360" y="1040155"/>
            <a:ext cx="2859885" cy="38382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1800">
                <a:solidFill>
                  <a:schemeClr val="dk1"/>
                </a:solidFill>
                <a:latin typeface="Arial"/>
                <a:ea typeface="Arial"/>
                <a:cs typeface="Arial"/>
                <a:sym typeface="Arial"/>
              </a:rPr>
              <a:t>Деятельность/ Mission </a:t>
            </a:r>
            <a:endParaRPr/>
          </a:p>
        </p:txBody>
      </p:sp>
      <p:sp>
        <p:nvSpPr>
          <p:cNvPr id="182" name="Google Shape;182;p28"/>
          <p:cNvSpPr/>
          <p:nvPr>
            <p:ph idx="2" type="pic"/>
          </p:nvPr>
        </p:nvSpPr>
        <p:spPr>
          <a:xfrm>
            <a:off x="770932" y="1498600"/>
            <a:ext cx="4477962" cy="4292600"/>
          </a:xfrm>
          <a:prstGeom prst="rect">
            <a:avLst/>
          </a:prstGeom>
          <a:noFill/>
          <a:ln>
            <a:noFill/>
          </a:ln>
        </p:spPr>
      </p:sp>
      <p:sp>
        <p:nvSpPr>
          <p:cNvPr id="183" name="Google Shape;183;p28"/>
          <p:cNvSpPr txBox="1"/>
          <p:nvPr>
            <p:ph idx="1" type="body"/>
          </p:nvPr>
        </p:nvSpPr>
        <p:spPr>
          <a:xfrm>
            <a:off x="597272" y="355539"/>
            <a:ext cx="6880225" cy="446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a:t>Название компании/ Company name</a:t>
            </a:r>
            <a:endParaRPr/>
          </a:p>
        </p:txBody>
      </p:sp>
      <p:sp>
        <p:nvSpPr>
          <p:cNvPr id="184" name="Google Shape;184;p28"/>
          <p:cNvSpPr txBox="1"/>
          <p:nvPr/>
        </p:nvSpPr>
        <p:spPr>
          <a:xfrm>
            <a:off x="705853" y="5951621"/>
            <a:ext cx="409073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rgbClr val="7F7F7F"/>
                </a:solidFill>
                <a:latin typeface="Helvetica Neue"/>
                <a:ea typeface="Helvetica Neue"/>
                <a:cs typeface="Helvetica Neue"/>
                <a:sym typeface="Helvetica Neue"/>
              </a:rPr>
              <a:t>Красивое фото компании с подписью</a:t>
            </a:r>
            <a:endParaRPr i="1" sz="1600">
              <a:solidFill>
                <a:srgbClr val="7F7F7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